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Montserrat"/>
      <p:regular r:id="rId34"/>
      <p:bold r:id="rId35"/>
      <p:italic r:id="rId36"/>
      <p:boldItalic r:id="rId37"/>
    </p:embeddedFont>
    <p:embeddedFont>
      <p:font typeface="Lato"/>
      <p:regular r:id="rId38"/>
      <p:bold r:id="rId39"/>
      <p:italic r:id="rId40"/>
      <p:boldItalic r:id="rId41"/>
    </p:embeddedFont>
    <p:embeddedFont>
      <p:font typeface="Average"/>
      <p:regular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20" Type="http://schemas.openxmlformats.org/officeDocument/2006/relationships/slide" Target="slides/slide15.xml"/><Relationship Id="rId42" Type="http://schemas.openxmlformats.org/officeDocument/2006/relationships/font" Target="fonts/Average-regular.fntdata"/><Relationship Id="rId41" Type="http://schemas.openxmlformats.org/officeDocument/2006/relationships/font" Target="fonts/Lat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bold.fntdata"/><Relationship Id="rId12" Type="http://schemas.openxmlformats.org/officeDocument/2006/relationships/slide" Target="slides/slide7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2.xml"/><Relationship Id="rId39" Type="http://schemas.openxmlformats.org/officeDocument/2006/relationships/font" Target="fonts/Lato-bold.fntdata"/><Relationship Id="rId16" Type="http://schemas.openxmlformats.org/officeDocument/2006/relationships/slide" Target="slides/slide11.xml"/><Relationship Id="rId38" Type="http://schemas.openxmlformats.org/officeDocument/2006/relationships/font" Target="fonts/La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e7d5146a5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e7d5146a5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e7d5146a5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e7d5146a5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e7d5146a5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e7d5146a5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e7d5146a5a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e7d5146a5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e7d5146a5a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e7d5146a5a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e7d5146a5a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e7d5146a5a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e7d5146a5a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e7d5146a5a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e7d5146a5a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e7d5146a5a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e7d5146a5a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e7d5146a5a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e7d5146a5a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e7d5146a5a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e7d5146a5a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e7d5146a5a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e7d5146a5a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e7d5146a5a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e7d5146a5a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e7d5146a5a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e7d5146a5a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e7d5146a5a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e7d5146a5a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e7d5146a5a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e837e4325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e837e4325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e837e4325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e837e4325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e837e4325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e837e4325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1213c9c20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1213c9c20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1213c9c20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1213c9c20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e7d5146a5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e7d5146a5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e7d5146a5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e7d5146a5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e7d5146a5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e7d5146a5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3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docs.google.com/document/d/1gE66pOHkZBjwntdiDegioMsuLm_HVbJd/edit#heading=h.2p2csry" TargetMode="External"/><Relationship Id="rId4" Type="http://schemas.openxmlformats.org/officeDocument/2006/relationships/hyperlink" Target="https://docs.google.com/document/d/1gE66pOHkZBjwntdiDegioMsuLm_HVbJd/edit#heading=h.2p2csry" TargetMode="External"/><Relationship Id="rId5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Grupo 10 -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Telemarketing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016600"/>
            <a:ext cx="3470700" cy="20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Douglas Evangelista dos Santos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Lucas Marcio Nascimento Costa Lima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Luiz Flávio Ferreira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Marcos Antonio Ferreira Filho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Sarah Moura Miranda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6"/>
          <p:cNvSpPr txBox="1"/>
          <p:nvPr>
            <p:ph type="title"/>
          </p:nvPr>
        </p:nvSpPr>
        <p:spPr>
          <a:xfrm>
            <a:off x="1297500" y="226900"/>
            <a:ext cx="7038900" cy="4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C212C"/>
                </a:solidFill>
              </a:rPr>
              <a:t>Grupos de Segurança</a:t>
            </a:r>
            <a:endParaRPr>
              <a:solidFill>
                <a:srgbClr val="1C212C"/>
              </a:solidFill>
            </a:endParaRPr>
          </a:p>
        </p:txBody>
      </p:sp>
      <p:sp>
        <p:nvSpPr>
          <p:cNvPr id="296" name="Google Shape;296;p26"/>
          <p:cNvSpPr txBox="1"/>
          <p:nvPr>
            <p:ph idx="1" type="body"/>
          </p:nvPr>
        </p:nvSpPr>
        <p:spPr>
          <a:xfrm>
            <a:off x="882725" y="932825"/>
            <a:ext cx="8646600" cy="10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marR="23177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MT"/>
              <a:buChar char="●"/>
            </a:pPr>
            <a:r>
              <a:rPr lang="pt-BR" sz="1000">
                <a:solidFill>
                  <a:srgbClr val="000000"/>
                </a:solidFill>
                <a:latin typeface="Arial MT"/>
                <a:ea typeface="Arial MT"/>
                <a:cs typeface="Arial MT"/>
                <a:sym typeface="Arial MT"/>
              </a:rPr>
              <a:t>Permitir que qualquer endereço IPV4 possa acessar o servidor remotamente via RDP. </a:t>
            </a:r>
            <a:endParaRPr sz="1000">
              <a:solidFill>
                <a:srgbClr val="000000"/>
              </a:solidFill>
              <a:latin typeface="Arial MT"/>
              <a:ea typeface="Arial MT"/>
              <a:cs typeface="Arial MT"/>
              <a:sym typeface="Arial MT"/>
            </a:endParaRPr>
          </a:p>
          <a:p>
            <a:pPr indent="-292100" lvl="0" marL="457200" marR="23177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MT"/>
              <a:buChar char="●"/>
            </a:pPr>
            <a:r>
              <a:rPr lang="pt-BR" sz="1000">
                <a:solidFill>
                  <a:srgbClr val="000000"/>
                </a:solidFill>
                <a:latin typeface="Arial MT"/>
                <a:ea typeface="Arial MT"/>
                <a:cs typeface="Arial MT"/>
                <a:sym typeface="Arial MT"/>
              </a:rPr>
              <a:t>Permitir que qualquer endereço IPV4 possa acessar o endereço IP do servidor a partir de um navegador web com o protocolo HTTP. </a:t>
            </a:r>
            <a:endParaRPr sz="1000">
              <a:solidFill>
                <a:srgbClr val="000000"/>
              </a:solidFill>
              <a:latin typeface="Arial MT"/>
              <a:ea typeface="Arial MT"/>
              <a:cs typeface="Arial MT"/>
              <a:sym typeface="Arial MT"/>
            </a:endParaRPr>
          </a:p>
        </p:txBody>
      </p:sp>
      <p:sp>
        <p:nvSpPr>
          <p:cNvPr id="297" name="Google Shape;297;p26"/>
          <p:cNvSpPr txBox="1"/>
          <p:nvPr/>
        </p:nvSpPr>
        <p:spPr>
          <a:xfrm>
            <a:off x="2912550" y="4575325"/>
            <a:ext cx="395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745490" marR="895350" rtl="0" algn="ctr">
              <a:lnSpc>
                <a:spcPct val="150000"/>
              </a:lnSpc>
              <a:spcBef>
                <a:spcPts val="810"/>
              </a:spcBef>
              <a:spcAft>
                <a:spcPts val="0"/>
              </a:spcAft>
              <a:buNone/>
            </a:pPr>
            <a:r>
              <a:rPr i="1" lang="pt-BR" sz="800">
                <a:latin typeface="Arial MT"/>
                <a:ea typeface="Arial MT"/>
                <a:cs typeface="Arial MT"/>
                <a:sym typeface="Arial MT"/>
              </a:rPr>
              <a:t>Grupos de Segurança.</a:t>
            </a:r>
            <a:r>
              <a:rPr i="1" lang="pt-BR" sz="800">
                <a:latin typeface="Arial MT"/>
                <a:ea typeface="Arial MT"/>
                <a:cs typeface="Arial MT"/>
                <a:sym typeface="Arial MT"/>
              </a:rPr>
              <a:t> Fonte: autoria própria</a:t>
            </a:r>
            <a:endParaRPr i="1" sz="800"/>
          </a:p>
        </p:txBody>
      </p:sp>
      <p:pic>
        <p:nvPicPr>
          <p:cNvPr id="298" name="Google Shape;29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725" y="1570200"/>
            <a:ext cx="5748550" cy="307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7"/>
          <p:cNvSpPr txBox="1"/>
          <p:nvPr>
            <p:ph type="title"/>
          </p:nvPr>
        </p:nvSpPr>
        <p:spPr>
          <a:xfrm>
            <a:off x="1297500" y="226900"/>
            <a:ext cx="7038900" cy="4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C212C"/>
                </a:solidFill>
              </a:rPr>
              <a:t>Instância AWS para o Servidor</a:t>
            </a:r>
            <a:endParaRPr>
              <a:solidFill>
                <a:srgbClr val="1C212C"/>
              </a:solidFill>
            </a:endParaRPr>
          </a:p>
        </p:txBody>
      </p:sp>
      <p:sp>
        <p:nvSpPr>
          <p:cNvPr id="304" name="Google Shape;304;p27"/>
          <p:cNvSpPr txBox="1"/>
          <p:nvPr>
            <p:ph idx="1" type="body"/>
          </p:nvPr>
        </p:nvSpPr>
        <p:spPr>
          <a:xfrm>
            <a:off x="1297500" y="837525"/>
            <a:ext cx="56046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23050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000000"/>
                </a:solidFill>
                <a:latin typeface="Arial MT"/>
                <a:ea typeface="Arial MT"/>
                <a:cs typeface="Arial MT"/>
                <a:sym typeface="Arial MT"/>
              </a:rPr>
              <a:t>Instância EC2 com o sistema operacional do Windows Server 2016 Base e no tipo t2.large</a:t>
            </a:r>
            <a:endParaRPr sz="1000">
              <a:solidFill>
                <a:srgbClr val="000000"/>
              </a:solidFill>
              <a:latin typeface="Arial MT"/>
              <a:ea typeface="Arial MT"/>
              <a:cs typeface="Arial MT"/>
              <a:sym typeface="Arial MT"/>
            </a:endParaRPr>
          </a:p>
        </p:txBody>
      </p:sp>
      <p:sp>
        <p:nvSpPr>
          <p:cNvPr id="305" name="Google Shape;305;p27"/>
          <p:cNvSpPr txBox="1"/>
          <p:nvPr/>
        </p:nvSpPr>
        <p:spPr>
          <a:xfrm>
            <a:off x="2865600" y="4804725"/>
            <a:ext cx="3902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745490" marR="895350" rtl="0" algn="ctr">
              <a:lnSpc>
                <a:spcPct val="150000"/>
              </a:lnSpc>
              <a:spcBef>
                <a:spcPts val="810"/>
              </a:spcBef>
              <a:spcAft>
                <a:spcPts val="0"/>
              </a:spcAft>
              <a:buNone/>
            </a:pPr>
            <a:r>
              <a:rPr i="1" lang="pt-BR" sz="800">
                <a:latin typeface="Arial MT"/>
                <a:ea typeface="Arial MT"/>
                <a:cs typeface="Arial MT"/>
                <a:sym typeface="Arial MT"/>
              </a:rPr>
              <a:t>Instância servidor web</a:t>
            </a:r>
            <a:r>
              <a:rPr i="1" lang="pt-BR" sz="800">
                <a:latin typeface="Arial MT"/>
                <a:ea typeface="Arial MT"/>
                <a:cs typeface="Arial MT"/>
                <a:sym typeface="Arial MT"/>
              </a:rPr>
              <a:t>. Fonte: autoria própria</a:t>
            </a:r>
            <a:endParaRPr i="1" sz="800"/>
          </a:p>
        </p:txBody>
      </p:sp>
      <p:pic>
        <p:nvPicPr>
          <p:cNvPr id="306" name="Google Shape;30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438" y="1201874"/>
            <a:ext cx="6283025" cy="35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8"/>
          <p:cNvSpPr txBox="1"/>
          <p:nvPr>
            <p:ph type="title"/>
          </p:nvPr>
        </p:nvSpPr>
        <p:spPr>
          <a:xfrm>
            <a:off x="1297500" y="226900"/>
            <a:ext cx="7038900" cy="4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C212C"/>
                </a:solidFill>
              </a:rPr>
              <a:t>RDP e IIS</a:t>
            </a:r>
            <a:endParaRPr>
              <a:solidFill>
                <a:srgbClr val="1C212C"/>
              </a:solidFill>
            </a:endParaRPr>
          </a:p>
        </p:txBody>
      </p:sp>
      <p:sp>
        <p:nvSpPr>
          <p:cNvPr id="312" name="Google Shape;312;p28"/>
          <p:cNvSpPr txBox="1"/>
          <p:nvPr>
            <p:ph idx="1" type="body"/>
          </p:nvPr>
        </p:nvSpPr>
        <p:spPr>
          <a:xfrm>
            <a:off x="1297500" y="837525"/>
            <a:ext cx="56046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23050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000000"/>
                </a:solidFill>
                <a:latin typeface="Arial MT"/>
                <a:ea typeface="Arial MT"/>
                <a:cs typeface="Arial MT"/>
                <a:sym typeface="Arial MT"/>
              </a:rPr>
              <a:t>Servidor RDP criado e IIS instalado</a:t>
            </a:r>
            <a:endParaRPr sz="1000">
              <a:solidFill>
                <a:srgbClr val="000000"/>
              </a:solidFill>
              <a:latin typeface="Arial MT"/>
              <a:ea typeface="Arial MT"/>
              <a:cs typeface="Arial MT"/>
              <a:sym typeface="Arial MT"/>
            </a:endParaRPr>
          </a:p>
        </p:txBody>
      </p:sp>
      <p:sp>
        <p:nvSpPr>
          <p:cNvPr id="313" name="Google Shape;313;p28"/>
          <p:cNvSpPr txBox="1"/>
          <p:nvPr/>
        </p:nvSpPr>
        <p:spPr>
          <a:xfrm>
            <a:off x="2120150" y="4804725"/>
            <a:ext cx="5293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745490" marR="895350" rtl="0" algn="ctr">
              <a:lnSpc>
                <a:spcPct val="150000"/>
              </a:lnSpc>
              <a:spcBef>
                <a:spcPts val="810"/>
              </a:spcBef>
              <a:spcAft>
                <a:spcPts val="0"/>
              </a:spcAft>
              <a:buNone/>
            </a:pPr>
            <a:r>
              <a:rPr i="1" lang="pt-BR" sz="800">
                <a:latin typeface="Arial MT"/>
                <a:ea typeface="Arial MT"/>
                <a:cs typeface="Arial MT"/>
                <a:sym typeface="Arial MT"/>
              </a:rPr>
              <a:t>Serviço IIS disponível no </a:t>
            </a:r>
            <a:r>
              <a:rPr i="1" lang="pt-BR" sz="800">
                <a:latin typeface="Arial MT"/>
                <a:ea typeface="Arial MT"/>
                <a:cs typeface="Arial MT"/>
                <a:sym typeface="Arial MT"/>
              </a:rPr>
              <a:t>servidor</a:t>
            </a:r>
            <a:r>
              <a:rPr i="1" lang="pt-BR" sz="800">
                <a:latin typeface="Arial MT"/>
                <a:ea typeface="Arial MT"/>
                <a:cs typeface="Arial MT"/>
                <a:sym typeface="Arial MT"/>
              </a:rPr>
              <a:t> acessado via RDP </a:t>
            </a:r>
            <a:r>
              <a:rPr i="1" lang="pt-BR" sz="800">
                <a:latin typeface="Arial MT"/>
                <a:ea typeface="Arial MT"/>
                <a:cs typeface="Arial MT"/>
                <a:sym typeface="Arial MT"/>
              </a:rPr>
              <a:t>. Fonte: autoria própria</a:t>
            </a:r>
            <a:endParaRPr i="1" sz="800"/>
          </a:p>
        </p:txBody>
      </p:sp>
      <p:pic>
        <p:nvPicPr>
          <p:cNvPr id="314" name="Google Shape;3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050" y="1385250"/>
            <a:ext cx="6057900" cy="34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9"/>
          <p:cNvSpPr txBox="1"/>
          <p:nvPr>
            <p:ph type="title"/>
          </p:nvPr>
        </p:nvSpPr>
        <p:spPr>
          <a:xfrm>
            <a:off x="1297500" y="226900"/>
            <a:ext cx="7038900" cy="4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C212C"/>
                </a:solidFill>
              </a:rPr>
              <a:t>Hosts Zabbix</a:t>
            </a:r>
            <a:endParaRPr>
              <a:solidFill>
                <a:srgbClr val="1C212C"/>
              </a:solidFill>
            </a:endParaRPr>
          </a:p>
        </p:txBody>
      </p:sp>
      <p:sp>
        <p:nvSpPr>
          <p:cNvPr id="320" name="Google Shape;320;p29"/>
          <p:cNvSpPr txBox="1"/>
          <p:nvPr/>
        </p:nvSpPr>
        <p:spPr>
          <a:xfrm>
            <a:off x="852525" y="4575325"/>
            <a:ext cx="743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745490" marR="895350" rtl="0" algn="ctr">
              <a:lnSpc>
                <a:spcPct val="150000"/>
              </a:lnSpc>
              <a:spcBef>
                <a:spcPts val="810"/>
              </a:spcBef>
              <a:spcAft>
                <a:spcPts val="0"/>
              </a:spcAft>
              <a:buNone/>
            </a:pPr>
            <a:r>
              <a:rPr i="1" lang="pt-BR" sz="800">
                <a:latin typeface="Arial MT"/>
                <a:ea typeface="Arial MT"/>
                <a:cs typeface="Arial MT"/>
                <a:sym typeface="Arial MT"/>
              </a:rPr>
              <a:t>Visualização dos host</a:t>
            </a:r>
            <a:r>
              <a:rPr i="1" lang="pt-BR" sz="800">
                <a:latin typeface="Arial MT"/>
                <a:ea typeface="Arial MT"/>
                <a:cs typeface="Arial MT"/>
                <a:sym typeface="Arial MT"/>
              </a:rPr>
              <a:t>s adicionados para monitoramento do Zabbix. Fonte: autoria própria</a:t>
            </a:r>
            <a:endParaRPr i="1" sz="800"/>
          </a:p>
        </p:txBody>
      </p:sp>
      <p:pic>
        <p:nvPicPr>
          <p:cNvPr id="321" name="Google Shape;32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650" y="1430800"/>
            <a:ext cx="8562599" cy="287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0"/>
          <p:cNvSpPr txBox="1"/>
          <p:nvPr>
            <p:ph type="title"/>
          </p:nvPr>
        </p:nvSpPr>
        <p:spPr>
          <a:xfrm>
            <a:off x="1297500" y="226900"/>
            <a:ext cx="7038900" cy="4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C212C"/>
                </a:solidFill>
              </a:rPr>
              <a:t>Zabbix no Servidor Físico</a:t>
            </a:r>
            <a:endParaRPr>
              <a:solidFill>
                <a:srgbClr val="1C212C"/>
              </a:solidFill>
            </a:endParaRPr>
          </a:p>
        </p:txBody>
      </p:sp>
      <p:sp>
        <p:nvSpPr>
          <p:cNvPr id="327" name="Google Shape;327;p30"/>
          <p:cNvSpPr txBox="1"/>
          <p:nvPr>
            <p:ph idx="1" type="body"/>
          </p:nvPr>
        </p:nvSpPr>
        <p:spPr>
          <a:xfrm>
            <a:off x="882725" y="932825"/>
            <a:ext cx="6957600" cy="8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227965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000000"/>
                </a:solidFill>
                <a:latin typeface="Arial MT"/>
                <a:ea typeface="Arial MT"/>
                <a:cs typeface="Arial MT"/>
                <a:sym typeface="Arial MT"/>
              </a:rPr>
              <a:t> O serviço do protocolo SNMP foi configurado no servidor local em relação às suas community com duas strings:</a:t>
            </a:r>
            <a:endParaRPr sz="1000">
              <a:solidFill>
                <a:srgbClr val="000000"/>
              </a:solidFill>
              <a:latin typeface="Arial MT"/>
              <a:ea typeface="Arial MT"/>
              <a:cs typeface="Arial MT"/>
              <a:sym typeface="Arial MT"/>
            </a:endParaRPr>
          </a:p>
          <a:p>
            <a:pPr indent="-292100" lvl="0" marL="457200" marR="23177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MT"/>
              <a:buChar char="●"/>
            </a:pPr>
            <a:r>
              <a:rPr lang="pt-BR" sz="1000">
                <a:solidFill>
                  <a:srgbClr val="000000"/>
                </a:solidFill>
                <a:latin typeface="Arial MT"/>
                <a:ea typeface="Arial MT"/>
                <a:cs typeface="Arial MT"/>
                <a:sym typeface="Arial MT"/>
              </a:rPr>
              <a:t>Private, para acesso de leitura e escrita. </a:t>
            </a:r>
            <a:endParaRPr sz="1000">
              <a:solidFill>
                <a:srgbClr val="000000"/>
              </a:solidFill>
              <a:latin typeface="Arial MT"/>
              <a:ea typeface="Arial MT"/>
              <a:cs typeface="Arial MT"/>
              <a:sym typeface="Arial MT"/>
            </a:endParaRPr>
          </a:p>
          <a:p>
            <a:pPr indent="-292100" lvl="0" marL="457200" marR="23177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MT"/>
              <a:buChar char="●"/>
            </a:pPr>
            <a:r>
              <a:rPr lang="pt-BR" sz="1000">
                <a:solidFill>
                  <a:srgbClr val="000000"/>
                </a:solidFill>
                <a:latin typeface="Arial MT"/>
                <a:ea typeface="Arial MT"/>
                <a:cs typeface="Arial MT"/>
                <a:sym typeface="Arial MT"/>
              </a:rPr>
              <a:t>Public, para acesso de leitura.</a:t>
            </a:r>
            <a:endParaRPr sz="1000">
              <a:solidFill>
                <a:srgbClr val="000000"/>
              </a:solidFill>
              <a:latin typeface="Arial MT"/>
              <a:ea typeface="Arial MT"/>
              <a:cs typeface="Arial MT"/>
              <a:sym typeface="Arial MT"/>
            </a:endParaRPr>
          </a:p>
        </p:txBody>
      </p:sp>
      <p:sp>
        <p:nvSpPr>
          <p:cNvPr id="328" name="Google Shape;328;p30"/>
          <p:cNvSpPr txBox="1"/>
          <p:nvPr/>
        </p:nvSpPr>
        <p:spPr>
          <a:xfrm>
            <a:off x="2912550" y="4575325"/>
            <a:ext cx="395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745490" marR="895350" rtl="0" algn="ctr">
              <a:lnSpc>
                <a:spcPct val="150000"/>
              </a:lnSpc>
              <a:spcBef>
                <a:spcPts val="810"/>
              </a:spcBef>
              <a:spcAft>
                <a:spcPts val="0"/>
              </a:spcAft>
              <a:buNone/>
            </a:pPr>
            <a:r>
              <a:rPr i="1" lang="pt-BR" sz="800">
                <a:latin typeface="Arial MT"/>
                <a:ea typeface="Arial MT"/>
                <a:cs typeface="Arial MT"/>
                <a:sym typeface="Arial MT"/>
              </a:rPr>
              <a:t>SNMP no servidor físico</a:t>
            </a:r>
            <a:r>
              <a:rPr i="1" lang="pt-BR" sz="800">
                <a:latin typeface="Arial MT"/>
                <a:ea typeface="Arial MT"/>
                <a:cs typeface="Arial MT"/>
                <a:sym typeface="Arial MT"/>
              </a:rPr>
              <a:t>. Fonte: autoria própria</a:t>
            </a:r>
            <a:endParaRPr i="1" sz="800"/>
          </a:p>
        </p:txBody>
      </p:sp>
      <p:pic>
        <p:nvPicPr>
          <p:cNvPr id="329" name="Google Shape;32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400" y="1746400"/>
            <a:ext cx="5791200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/>
          <p:nvPr>
            <p:ph type="title"/>
          </p:nvPr>
        </p:nvSpPr>
        <p:spPr>
          <a:xfrm>
            <a:off x="1297500" y="226900"/>
            <a:ext cx="7038900" cy="4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C212C"/>
                </a:solidFill>
              </a:rPr>
              <a:t>Zabbix no Servidor Físico</a:t>
            </a:r>
            <a:endParaRPr>
              <a:solidFill>
                <a:srgbClr val="1C212C"/>
              </a:solidFill>
            </a:endParaRPr>
          </a:p>
        </p:txBody>
      </p:sp>
      <p:sp>
        <p:nvSpPr>
          <p:cNvPr id="335" name="Google Shape;335;p31"/>
          <p:cNvSpPr txBox="1"/>
          <p:nvPr/>
        </p:nvSpPr>
        <p:spPr>
          <a:xfrm>
            <a:off x="1821075" y="4575325"/>
            <a:ext cx="596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745490" marR="895350" rtl="0" algn="ctr">
              <a:lnSpc>
                <a:spcPct val="150000"/>
              </a:lnSpc>
              <a:spcBef>
                <a:spcPts val="810"/>
              </a:spcBef>
              <a:spcAft>
                <a:spcPts val="0"/>
              </a:spcAft>
              <a:buNone/>
            </a:pPr>
            <a:r>
              <a:rPr i="1" lang="pt-BR" sz="800">
                <a:latin typeface="Arial MT"/>
                <a:ea typeface="Arial MT"/>
                <a:cs typeface="Arial MT"/>
                <a:sym typeface="Arial MT"/>
              </a:rPr>
              <a:t>Adição do servidor físico na plataforma Zabbix </a:t>
            </a:r>
            <a:r>
              <a:rPr i="1" lang="pt-BR" sz="800">
                <a:latin typeface="Arial MT"/>
                <a:ea typeface="Arial MT"/>
                <a:cs typeface="Arial MT"/>
                <a:sym typeface="Arial MT"/>
              </a:rPr>
              <a:t>. Fonte: autoria própria</a:t>
            </a:r>
            <a:endParaRPr i="1" sz="800"/>
          </a:p>
        </p:txBody>
      </p:sp>
      <p:pic>
        <p:nvPicPr>
          <p:cNvPr descr="Interface gráfica do usuário, Aplicativo, Tabela&#10;&#10;Descrição gerada automaticamente" id="336" name="Google Shape;3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575" y="1250600"/>
            <a:ext cx="6800850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2"/>
          <p:cNvSpPr txBox="1"/>
          <p:nvPr>
            <p:ph type="title"/>
          </p:nvPr>
        </p:nvSpPr>
        <p:spPr>
          <a:xfrm>
            <a:off x="1297500" y="226900"/>
            <a:ext cx="7038900" cy="4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C212C"/>
                </a:solidFill>
              </a:rPr>
              <a:t>Zabbix no Servidor na Nuvem</a:t>
            </a:r>
            <a:endParaRPr>
              <a:solidFill>
                <a:srgbClr val="1C212C"/>
              </a:solidFill>
            </a:endParaRPr>
          </a:p>
        </p:txBody>
      </p:sp>
      <p:sp>
        <p:nvSpPr>
          <p:cNvPr id="342" name="Google Shape;342;p32"/>
          <p:cNvSpPr txBox="1"/>
          <p:nvPr>
            <p:ph idx="1" type="body"/>
          </p:nvPr>
        </p:nvSpPr>
        <p:spPr>
          <a:xfrm>
            <a:off x="882725" y="932825"/>
            <a:ext cx="6957600" cy="8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227965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000000"/>
                </a:solidFill>
                <a:latin typeface="Arial MT"/>
                <a:ea typeface="Arial MT"/>
                <a:cs typeface="Arial MT"/>
                <a:sym typeface="Arial MT"/>
              </a:rPr>
              <a:t> O serviço do protocolo SNMP foi configurado no servidor local em relação às suas community com duas strings:</a:t>
            </a:r>
            <a:endParaRPr sz="1000">
              <a:solidFill>
                <a:srgbClr val="000000"/>
              </a:solidFill>
              <a:latin typeface="Arial MT"/>
              <a:ea typeface="Arial MT"/>
              <a:cs typeface="Arial MT"/>
              <a:sym typeface="Arial MT"/>
            </a:endParaRPr>
          </a:p>
          <a:p>
            <a:pPr indent="-292100" lvl="0" marL="457200" marR="23177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MT"/>
              <a:buChar char="●"/>
            </a:pPr>
            <a:r>
              <a:rPr lang="pt-BR" sz="1000">
                <a:solidFill>
                  <a:srgbClr val="000000"/>
                </a:solidFill>
                <a:latin typeface="Arial MT"/>
                <a:ea typeface="Arial MT"/>
                <a:cs typeface="Arial MT"/>
                <a:sym typeface="Arial MT"/>
              </a:rPr>
              <a:t>Private, para acesso de leitura e escrita. </a:t>
            </a:r>
            <a:endParaRPr sz="1000">
              <a:solidFill>
                <a:srgbClr val="000000"/>
              </a:solidFill>
              <a:latin typeface="Arial MT"/>
              <a:ea typeface="Arial MT"/>
              <a:cs typeface="Arial MT"/>
              <a:sym typeface="Arial MT"/>
            </a:endParaRPr>
          </a:p>
          <a:p>
            <a:pPr indent="-292100" lvl="0" marL="457200" marR="23177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MT"/>
              <a:buChar char="●"/>
            </a:pPr>
            <a:r>
              <a:rPr lang="pt-BR" sz="1000">
                <a:solidFill>
                  <a:srgbClr val="000000"/>
                </a:solidFill>
                <a:latin typeface="Arial MT"/>
                <a:ea typeface="Arial MT"/>
                <a:cs typeface="Arial MT"/>
                <a:sym typeface="Arial MT"/>
              </a:rPr>
              <a:t>Public, para acesso de leitura.</a:t>
            </a:r>
            <a:endParaRPr sz="1000">
              <a:solidFill>
                <a:srgbClr val="000000"/>
              </a:solidFill>
              <a:latin typeface="Arial MT"/>
              <a:ea typeface="Arial MT"/>
              <a:cs typeface="Arial MT"/>
              <a:sym typeface="Arial MT"/>
            </a:endParaRPr>
          </a:p>
        </p:txBody>
      </p:sp>
      <p:sp>
        <p:nvSpPr>
          <p:cNvPr id="343" name="Google Shape;343;p32"/>
          <p:cNvSpPr txBox="1"/>
          <p:nvPr/>
        </p:nvSpPr>
        <p:spPr>
          <a:xfrm>
            <a:off x="1493625" y="4575325"/>
            <a:ext cx="615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745490" marR="895350" rtl="0" algn="ctr">
              <a:lnSpc>
                <a:spcPct val="150000"/>
              </a:lnSpc>
              <a:spcBef>
                <a:spcPts val="810"/>
              </a:spcBef>
              <a:spcAft>
                <a:spcPts val="0"/>
              </a:spcAft>
              <a:buNone/>
            </a:pPr>
            <a:r>
              <a:rPr i="1" lang="pt-BR" sz="800">
                <a:latin typeface="Arial MT"/>
                <a:ea typeface="Arial MT"/>
                <a:cs typeface="Arial MT"/>
                <a:sym typeface="Arial MT"/>
              </a:rPr>
              <a:t>SNMP no servidor na nuvem. Fonte: autoria própria</a:t>
            </a:r>
            <a:endParaRPr i="1" sz="800"/>
          </a:p>
        </p:txBody>
      </p:sp>
      <p:pic>
        <p:nvPicPr>
          <p:cNvPr id="344" name="Google Shape;34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613" y="1669975"/>
            <a:ext cx="6156775" cy="29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/>
          <p:nvPr>
            <p:ph type="title"/>
          </p:nvPr>
        </p:nvSpPr>
        <p:spPr>
          <a:xfrm>
            <a:off x="1297500" y="226900"/>
            <a:ext cx="7038900" cy="4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C212C"/>
                </a:solidFill>
              </a:rPr>
              <a:t>Zabbix no Servidor na Nuvem</a:t>
            </a:r>
            <a:endParaRPr>
              <a:solidFill>
                <a:srgbClr val="1C212C"/>
              </a:solidFill>
            </a:endParaRPr>
          </a:p>
        </p:txBody>
      </p:sp>
      <p:sp>
        <p:nvSpPr>
          <p:cNvPr id="350" name="Google Shape;350;p33"/>
          <p:cNvSpPr txBox="1"/>
          <p:nvPr/>
        </p:nvSpPr>
        <p:spPr>
          <a:xfrm>
            <a:off x="1821075" y="4575325"/>
            <a:ext cx="596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745490" marR="895350" rtl="0" algn="ctr">
              <a:lnSpc>
                <a:spcPct val="150000"/>
              </a:lnSpc>
              <a:spcBef>
                <a:spcPts val="810"/>
              </a:spcBef>
              <a:spcAft>
                <a:spcPts val="0"/>
              </a:spcAft>
              <a:buNone/>
            </a:pPr>
            <a:r>
              <a:rPr i="1" lang="pt-BR" sz="800">
                <a:latin typeface="Arial MT"/>
                <a:ea typeface="Arial MT"/>
                <a:cs typeface="Arial MT"/>
                <a:sym typeface="Arial MT"/>
              </a:rPr>
              <a:t>Adição do servidor na nuvem na plataforma Zabbix . Fonte: autoria própria</a:t>
            </a:r>
            <a:endParaRPr i="1" sz="800"/>
          </a:p>
        </p:txBody>
      </p:sp>
      <p:pic>
        <p:nvPicPr>
          <p:cNvPr descr="Interface gráfica do usuário, Aplicativo&#10;&#10;Descrição gerada automaticamente" id="351" name="Google Shape;3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813" y="1107101"/>
            <a:ext cx="6936225" cy="3218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4"/>
          <p:cNvSpPr txBox="1"/>
          <p:nvPr>
            <p:ph type="title"/>
          </p:nvPr>
        </p:nvSpPr>
        <p:spPr>
          <a:xfrm>
            <a:off x="1297500" y="226900"/>
            <a:ext cx="7038900" cy="4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C212C"/>
                </a:solidFill>
              </a:rPr>
              <a:t>Visualização</a:t>
            </a:r>
            <a:r>
              <a:rPr lang="pt-BR">
                <a:solidFill>
                  <a:srgbClr val="1C212C"/>
                </a:solidFill>
              </a:rPr>
              <a:t> dos Monitoramentos no  </a:t>
            </a:r>
            <a:r>
              <a:rPr lang="pt-BR">
                <a:solidFill>
                  <a:srgbClr val="1C212C"/>
                </a:solidFill>
              </a:rPr>
              <a:t>Zabbix </a:t>
            </a:r>
            <a:endParaRPr>
              <a:solidFill>
                <a:srgbClr val="1C212C"/>
              </a:solidFill>
            </a:endParaRPr>
          </a:p>
        </p:txBody>
      </p:sp>
      <p:sp>
        <p:nvSpPr>
          <p:cNvPr id="357" name="Google Shape;357;p34"/>
          <p:cNvSpPr txBox="1"/>
          <p:nvPr/>
        </p:nvSpPr>
        <p:spPr>
          <a:xfrm>
            <a:off x="1297500" y="4546375"/>
            <a:ext cx="703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745490" marR="895350" rtl="0" algn="ctr">
              <a:lnSpc>
                <a:spcPct val="150000"/>
              </a:lnSpc>
              <a:spcBef>
                <a:spcPts val="810"/>
              </a:spcBef>
              <a:spcAft>
                <a:spcPts val="0"/>
              </a:spcAft>
              <a:buNone/>
            </a:pPr>
            <a:r>
              <a:rPr i="1" lang="pt-BR" sz="800">
                <a:latin typeface="Arial MT"/>
                <a:ea typeface="Arial MT"/>
                <a:cs typeface="Arial MT"/>
                <a:sym typeface="Arial MT"/>
              </a:rPr>
              <a:t>Dashboard do </a:t>
            </a:r>
            <a:r>
              <a:rPr i="1" lang="pt-BR" sz="800">
                <a:latin typeface="Arial MT"/>
                <a:ea typeface="Arial MT"/>
                <a:cs typeface="Arial MT"/>
                <a:sym typeface="Arial MT"/>
              </a:rPr>
              <a:t> Zabbix . Fonte: autoria própria</a:t>
            </a:r>
            <a:endParaRPr i="1" sz="800"/>
          </a:p>
        </p:txBody>
      </p:sp>
      <p:pic>
        <p:nvPicPr>
          <p:cNvPr id="358" name="Google Shape;358;p34"/>
          <p:cNvPicPr preferRelativeResize="0"/>
          <p:nvPr/>
        </p:nvPicPr>
        <p:blipFill rotWithShape="1">
          <a:blip r:embed="rId3">
            <a:alphaModFix/>
          </a:blip>
          <a:srcRect b="1257" l="0" r="0" t="1267"/>
          <a:stretch/>
        </p:blipFill>
        <p:spPr>
          <a:xfrm>
            <a:off x="1175888" y="1102799"/>
            <a:ext cx="7282125" cy="333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5"/>
          <p:cNvSpPr txBox="1"/>
          <p:nvPr>
            <p:ph type="title"/>
          </p:nvPr>
        </p:nvSpPr>
        <p:spPr>
          <a:xfrm>
            <a:off x="1297500" y="226900"/>
            <a:ext cx="7038900" cy="4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C212C"/>
                </a:solidFill>
              </a:rPr>
              <a:t>Visualização dos Monitoramentos no  Zabbix </a:t>
            </a:r>
            <a:endParaRPr>
              <a:solidFill>
                <a:srgbClr val="1C212C"/>
              </a:solidFill>
            </a:endParaRPr>
          </a:p>
        </p:txBody>
      </p:sp>
      <p:sp>
        <p:nvSpPr>
          <p:cNvPr id="364" name="Google Shape;364;p35"/>
          <p:cNvSpPr txBox="1"/>
          <p:nvPr/>
        </p:nvSpPr>
        <p:spPr>
          <a:xfrm>
            <a:off x="1297500" y="4546375"/>
            <a:ext cx="703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745490" marR="895350" rtl="0" algn="ctr">
              <a:lnSpc>
                <a:spcPct val="150000"/>
              </a:lnSpc>
              <a:spcBef>
                <a:spcPts val="810"/>
              </a:spcBef>
              <a:spcAft>
                <a:spcPts val="0"/>
              </a:spcAft>
              <a:buNone/>
            </a:pPr>
            <a:r>
              <a:rPr i="1" lang="pt-BR" sz="800">
                <a:latin typeface="Arial MT"/>
                <a:ea typeface="Arial MT"/>
                <a:cs typeface="Arial MT"/>
                <a:sym typeface="Arial MT"/>
              </a:rPr>
              <a:t>Visualização dos dados coletados pelo </a:t>
            </a:r>
            <a:r>
              <a:rPr i="1" lang="pt-BR" sz="800">
                <a:latin typeface="Arial MT"/>
                <a:ea typeface="Arial MT"/>
                <a:cs typeface="Arial MT"/>
                <a:sym typeface="Arial MT"/>
              </a:rPr>
              <a:t> Zabbix . Fonte: autoria própria</a:t>
            </a:r>
            <a:endParaRPr i="1" sz="800"/>
          </a:p>
        </p:txBody>
      </p:sp>
      <p:pic>
        <p:nvPicPr>
          <p:cNvPr id="365" name="Google Shape;3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088" y="1061225"/>
            <a:ext cx="7513725" cy="348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/>
        </p:nvSpPr>
        <p:spPr>
          <a:xfrm>
            <a:off x="1297500" y="208200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Introdução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3916025" y="796650"/>
            <a:ext cx="3275400" cy="1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Alguns itens que configuram essa estrutura: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"/>
              <a:buAutoNum type="arabicPeriod"/>
            </a:pPr>
            <a:r>
              <a:rPr lang="pt-BR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Escritórios;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"/>
              <a:buAutoNum type="arabicPeriod"/>
            </a:pPr>
            <a:r>
              <a:rPr lang="pt-BR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Estações de trabalho;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"/>
              <a:buAutoNum type="arabicPeriod"/>
            </a:pPr>
            <a:r>
              <a:rPr lang="pt-BR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Sala de supervisão;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"/>
              <a:buAutoNum type="arabicPeriod"/>
            </a:pPr>
            <a:r>
              <a:rPr lang="pt-BR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Sala de treinamento;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"/>
              <a:buAutoNum type="arabicPeriod"/>
            </a:pPr>
            <a:r>
              <a:rPr lang="pt-BR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Sala de descanso/Refeitório;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"/>
              <a:buAutoNum type="arabicPeriod"/>
            </a:pPr>
            <a:r>
              <a:rPr lang="pt-BR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Salas administrativas;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"/>
              <a:buAutoNum type="arabicPeriod"/>
            </a:pPr>
            <a:r>
              <a:rPr lang="pt-BR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Central Telefônica/PABX;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"/>
              <a:buAutoNum type="arabicPeriod"/>
            </a:pPr>
            <a:r>
              <a:rPr lang="pt-BR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Infraestrutura de tecnologia;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897725" y="695400"/>
            <a:ext cx="3018300" cy="26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76200" marR="71120" rtl="0" algn="just">
              <a:lnSpc>
                <a:spcPct val="150000"/>
              </a:lnSpc>
              <a:spcBef>
                <a:spcPts val="69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Arial MT"/>
                <a:ea typeface="Arial MT"/>
                <a:cs typeface="Arial MT"/>
                <a:sym typeface="Arial MT"/>
              </a:rPr>
              <a:t>Nosso foco é em como funciona a rede e a infraestrutura em uma empresa de grande porte atuando em três cidades chaves, Rio de Janeiro, São Paulo e Belo Horizonte.</a:t>
            </a:r>
            <a:endParaRPr sz="1000">
              <a:solidFill>
                <a:schemeClr val="lt1"/>
              </a:solidFill>
              <a:latin typeface="Arial MT"/>
              <a:ea typeface="Arial MT"/>
              <a:cs typeface="Arial MT"/>
              <a:sym typeface="Arial MT"/>
            </a:endParaRPr>
          </a:p>
          <a:p>
            <a:pPr indent="0" lvl="0" marL="76200" marR="71120" rtl="0" algn="just">
              <a:lnSpc>
                <a:spcPct val="150000"/>
              </a:lnSpc>
              <a:spcBef>
                <a:spcPts val="69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 MT"/>
              <a:ea typeface="Arial MT"/>
              <a:cs typeface="Arial MT"/>
              <a:sym typeface="Arial MT"/>
            </a:endParaRPr>
          </a:p>
          <a:p>
            <a:pPr indent="0" lvl="0" marL="76200" marR="71120" rtl="0" algn="just">
              <a:lnSpc>
                <a:spcPct val="150000"/>
              </a:lnSpc>
              <a:spcBef>
                <a:spcPts val="69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Arial MT"/>
                <a:ea typeface="Arial MT"/>
                <a:cs typeface="Arial MT"/>
                <a:sym typeface="Arial MT"/>
              </a:rPr>
              <a:t>Uma empresa de call center possui uma estrutura e infraestrutura imensa e complexa, o que pede uma organização operacional completa, tornando inviável citar todo campo administrativo.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/>
          <p:nvPr>
            <p:ph type="title"/>
          </p:nvPr>
        </p:nvSpPr>
        <p:spPr>
          <a:xfrm>
            <a:off x="1297500" y="226900"/>
            <a:ext cx="7038900" cy="4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C212C"/>
                </a:solidFill>
              </a:rPr>
              <a:t>Mapa de Infraestrutura  no </a:t>
            </a:r>
            <a:r>
              <a:rPr lang="pt-BR">
                <a:solidFill>
                  <a:srgbClr val="1C212C"/>
                </a:solidFill>
              </a:rPr>
              <a:t>Zabbix</a:t>
            </a:r>
            <a:endParaRPr>
              <a:solidFill>
                <a:srgbClr val="1C212C"/>
              </a:solidFill>
            </a:endParaRPr>
          </a:p>
        </p:txBody>
      </p:sp>
      <p:sp>
        <p:nvSpPr>
          <p:cNvPr id="371" name="Google Shape;371;p36"/>
          <p:cNvSpPr txBox="1"/>
          <p:nvPr>
            <p:ph idx="1" type="body"/>
          </p:nvPr>
        </p:nvSpPr>
        <p:spPr>
          <a:xfrm>
            <a:off x="1297500" y="837525"/>
            <a:ext cx="72795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23050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000000"/>
                </a:solidFill>
                <a:latin typeface="Arial MT"/>
                <a:ea typeface="Arial MT"/>
                <a:cs typeface="Arial MT"/>
                <a:sym typeface="Arial MT"/>
              </a:rPr>
              <a:t>No Zabbix também é possível visualizar o mapa da infraestrutura de rede que está sendo monitorada.</a:t>
            </a:r>
            <a:endParaRPr sz="1000">
              <a:solidFill>
                <a:srgbClr val="000000"/>
              </a:solidFill>
              <a:latin typeface="Arial MT"/>
              <a:ea typeface="Arial MT"/>
              <a:cs typeface="Arial MT"/>
              <a:sym typeface="Arial MT"/>
            </a:endParaRPr>
          </a:p>
        </p:txBody>
      </p:sp>
      <p:sp>
        <p:nvSpPr>
          <p:cNvPr id="372" name="Google Shape;372;p36"/>
          <p:cNvSpPr txBox="1"/>
          <p:nvPr/>
        </p:nvSpPr>
        <p:spPr>
          <a:xfrm>
            <a:off x="1376450" y="4589550"/>
            <a:ext cx="63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745490" marR="895350" rtl="0" algn="ctr">
              <a:lnSpc>
                <a:spcPct val="150000"/>
              </a:lnSpc>
              <a:spcBef>
                <a:spcPts val="810"/>
              </a:spcBef>
              <a:spcAft>
                <a:spcPts val="0"/>
              </a:spcAft>
              <a:buNone/>
            </a:pPr>
            <a:r>
              <a:rPr i="1" lang="pt-BR" sz="800">
                <a:latin typeface="Arial MT"/>
                <a:ea typeface="Arial MT"/>
                <a:cs typeface="Arial MT"/>
                <a:sym typeface="Arial MT"/>
              </a:rPr>
              <a:t>Mapa de rede da infraestrutura executado com sucesso no Zabbix</a:t>
            </a:r>
            <a:r>
              <a:rPr i="1" lang="pt-BR" sz="800">
                <a:latin typeface="Arial MT"/>
                <a:ea typeface="Arial MT"/>
                <a:cs typeface="Arial MT"/>
                <a:sym typeface="Arial MT"/>
              </a:rPr>
              <a:t>. Fonte: autoria própria</a:t>
            </a:r>
            <a:endParaRPr i="1" sz="800"/>
          </a:p>
        </p:txBody>
      </p:sp>
      <p:pic>
        <p:nvPicPr>
          <p:cNvPr id="373" name="Google Shape;37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439" y="1574875"/>
            <a:ext cx="6391112" cy="30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7"/>
          <p:cNvSpPr txBox="1"/>
          <p:nvPr>
            <p:ph type="title"/>
          </p:nvPr>
        </p:nvSpPr>
        <p:spPr>
          <a:xfrm>
            <a:off x="1297500" y="226900"/>
            <a:ext cx="7038900" cy="4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C212C"/>
                </a:solidFill>
              </a:rPr>
              <a:t>Backend - Produtos</a:t>
            </a:r>
            <a:endParaRPr>
              <a:solidFill>
                <a:srgbClr val="1C212C"/>
              </a:solidFill>
            </a:endParaRPr>
          </a:p>
        </p:txBody>
      </p:sp>
      <p:sp>
        <p:nvSpPr>
          <p:cNvPr id="379" name="Google Shape;379;p37"/>
          <p:cNvSpPr txBox="1"/>
          <p:nvPr>
            <p:ph idx="1" type="body"/>
          </p:nvPr>
        </p:nvSpPr>
        <p:spPr>
          <a:xfrm>
            <a:off x="1297500" y="932825"/>
            <a:ext cx="7038900" cy="6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000000"/>
                </a:solidFill>
                <a:latin typeface="Arial MT"/>
                <a:ea typeface="Arial MT"/>
                <a:cs typeface="Arial MT"/>
                <a:sym typeface="Arial MT"/>
              </a:rPr>
              <a:t>Fluxo de gerência de produtos</a:t>
            </a:r>
            <a:r>
              <a:rPr lang="pt-BR" sz="1000">
                <a:solidFill>
                  <a:srgbClr val="000000"/>
                </a:solidFill>
                <a:latin typeface="Arial MT"/>
                <a:ea typeface="Arial MT"/>
                <a:cs typeface="Arial MT"/>
                <a:sym typeface="Arial MT"/>
              </a:rPr>
              <a:t>.</a:t>
            </a:r>
            <a:endParaRPr sz="1000">
              <a:solidFill>
                <a:srgbClr val="000000"/>
              </a:solidFill>
              <a:latin typeface="Arial MT"/>
              <a:ea typeface="Arial MT"/>
              <a:cs typeface="Arial MT"/>
              <a:sym typeface="Arial MT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MT"/>
              <a:buChar char="●"/>
            </a:pPr>
            <a:r>
              <a:rPr lang="pt-BR" sz="1000">
                <a:solidFill>
                  <a:srgbClr val="000000"/>
                </a:solidFill>
                <a:latin typeface="Arial MT"/>
                <a:ea typeface="Arial MT"/>
                <a:cs typeface="Arial MT"/>
                <a:sym typeface="Arial MT"/>
              </a:rPr>
              <a:t>Visualização dos produtos por meio de um grid, criação, edição e exclusão de produtos.</a:t>
            </a:r>
            <a:endParaRPr sz="1000">
              <a:solidFill>
                <a:srgbClr val="000000"/>
              </a:solidFill>
              <a:latin typeface="Arial MT"/>
              <a:ea typeface="Arial MT"/>
              <a:cs typeface="Arial MT"/>
              <a:sym typeface="Arial MT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MT"/>
              <a:buChar char="●"/>
            </a:pPr>
            <a:r>
              <a:rPr lang="pt-BR" sz="1000">
                <a:solidFill>
                  <a:srgbClr val="000000"/>
                </a:solidFill>
                <a:latin typeface="Arial MT"/>
                <a:ea typeface="Arial MT"/>
                <a:cs typeface="Arial MT"/>
                <a:sym typeface="Arial MT"/>
              </a:rPr>
              <a:t>Produtos consistem em “Nome”, “</a:t>
            </a:r>
            <a:r>
              <a:rPr lang="pt-BR" sz="1000">
                <a:solidFill>
                  <a:srgbClr val="000000"/>
                </a:solidFill>
                <a:latin typeface="Arial MT"/>
                <a:ea typeface="Arial MT"/>
                <a:cs typeface="Arial MT"/>
                <a:sym typeface="Arial MT"/>
              </a:rPr>
              <a:t>Quantidade</a:t>
            </a:r>
            <a:r>
              <a:rPr lang="pt-BR" sz="1000">
                <a:solidFill>
                  <a:srgbClr val="000000"/>
                </a:solidFill>
                <a:latin typeface="Arial MT"/>
                <a:ea typeface="Arial MT"/>
                <a:cs typeface="Arial MT"/>
                <a:sym typeface="Arial MT"/>
              </a:rPr>
              <a:t>” e “Valor R$”.</a:t>
            </a:r>
            <a:endParaRPr sz="1000">
              <a:solidFill>
                <a:srgbClr val="000000"/>
              </a:solidFill>
              <a:latin typeface="Arial MT"/>
              <a:ea typeface="Arial MT"/>
              <a:cs typeface="Arial MT"/>
              <a:sym typeface="Arial MT"/>
            </a:endParaRPr>
          </a:p>
        </p:txBody>
      </p:sp>
      <p:sp>
        <p:nvSpPr>
          <p:cNvPr id="380" name="Google Shape;380;p37"/>
          <p:cNvSpPr txBox="1"/>
          <p:nvPr/>
        </p:nvSpPr>
        <p:spPr>
          <a:xfrm>
            <a:off x="2109775" y="4575325"/>
            <a:ext cx="5414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745490" marR="895350" rtl="0" algn="ctr">
              <a:lnSpc>
                <a:spcPct val="150000"/>
              </a:lnSpc>
              <a:spcBef>
                <a:spcPts val="810"/>
              </a:spcBef>
              <a:spcAft>
                <a:spcPts val="0"/>
              </a:spcAft>
              <a:buNone/>
            </a:pPr>
            <a:r>
              <a:rPr i="1" lang="pt-BR" sz="800">
                <a:latin typeface="Arial MT"/>
                <a:ea typeface="Arial MT"/>
                <a:cs typeface="Arial MT"/>
                <a:sym typeface="Arial MT"/>
              </a:rPr>
              <a:t>Visualização dos produtos</a:t>
            </a:r>
            <a:r>
              <a:rPr i="1" lang="pt-BR" sz="800">
                <a:latin typeface="Arial MT"/>
                <a:ea typeface="Arial MT"/>
                <a:cs typeface="Arial MT"/>
                <a:sym typeface="Arial MT"/>
              </a:rPr>
              <a:t>. Fonte: autoria própria</a:t>
            </a:r>
            <a:endParaRPr i="1" sz="800"/>
          </a:p>
        </p:txBody>
      </p:sp>
      <p:pic>
        <p:nvPicPr>
          <p:cNvPr id="381" name="Google Shape;38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769" y="1536125"/>
            <a:ext cx="5414355" cy="30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8"/>
          <p:cNvSpPr txBox="1"/>
          <p:nvPr>
            <p:ph type="title"/>
          </p:nvPr>
        </p:nvSpPr>
        <p:spPr>
          <a:xfrm>
            <a:off x="1297500" y="226900"/>
            <a:ext cx="7038900" cy="4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C212C"/>
                </a:solidFill>
              </a:rPr>
              <a:t>Backend - Produtos</a:t>
            </a:r>
            <a:endParaRPr>
              <a:solidFill>
                <a:srgbClr val="1C212C"/>
              </a:solidFill>
            </a:endParaRPr>
          </a:p>
        </p:txBody>
      </p:sp>
      <p:sp>
        <p:nvSpPr>
          <p:cNvPr id="387" name="Google Shape;387;p38"/>
          <p:cNvSpPr txBox="1"/>
          <p:nvPr/>
        </p:nvSpPr>
        <p:spPr>
          <a:xfrm>
            <a:off x="4628550" y="4116550"/>
            <a:ext cx="418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745490" marR="895350" rtl="0" algn="ctr">
              <a:lnSpc>
                <a:spcPct val="150000"/>
              </a:lnSpc>
              <a:spcBef>
                <a:spcPts val="810"/>
              </a:spcBef>
              <a:spcAft>
                <a:spcPts val="0"/>
              </a:spcAft>
              <a:buNone/>
            </a:pPr>
            <a:r>
              <a:rPr i="1" lang="pt-BR" sz="800">
                <a:latin typeface="Arial MT"/>
                <a:ea typeface="Arial MT"/>
                <a:cs typeface="Arial MT"/>
                <a:sym typeface="Arial MT"/>
              </a:rPr>
              <a:t>Exclusão </a:t>
            </a:r>
            <a:r>
              <a:rPr i="1" lang="pt-BR" sz="800">
                <a:latin typeface="Arial MT"/>
                <a:ea typeface="Arial MT"/>
                <a:cs typeface="Arial MT"/>
                <a:sym typeface="Arial MT"/>
              </a:rPr>
              <a:t>de produto. Fonte: autoria própria</a:t>
            </a:r>
            <a:endParaRPr i="1" sz="800"/>
          </a:p>
        </p:txBody>
      </p:sp>
      <p:pic>
        <p:nvPicPr>
          <p:cNvPr id="388" name="Google Shape;388;p38"/>
          <p:cNvPicPr preferRelativeResize="0"/>
          <p:nvPr/>
        </p:nvPicPr>
        <p:blipFill rotWithShape="1">
          <a:blip r:embed="rId3">
            <a:alphaModFix/>
          </a:blip>
          <a:srcRect b="109" l="0" r="0" t="99"/>
          <a:stretch/>
        </p:blipFill>
        <p:spPr>
          <a:xfrm>
            <a:off x="4606750" y="1618987"/>
            <a:ext cx="4229501" cy="237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000" y="1619000"/>
            <a:ext cx="4229500" cy="2374106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8"/>
          <p:cNvSpPr txBox="1"/>
          <p:nvPr/>
        </p:nvSpPr>
        <p:spPr>
          <a:xfrm>
            <a:off x="229800" y="4116550"/>
            <a:ext cx="418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745490" marR="895350" rtl="0" algn="ctr">
              <a:lnSpc>
                <a:spcPct val="150000"/>
              </a:lnSpc>
              <a:spcBef>
                <a:spcPts val="810"/>
              </a:spcBef>
              <a:spcAft>
                <a:spcPts val="0"/>
              </a:spcAft>
              <a:buNone/>
            </a:pPr>
            <a:r>
              <a:rPr i="1" lang="pt-BR" sz="800">
                <a:latin typeface="Arial MT"/>
                <a:ea typeface="Arial MT"/>
                <a:cs typeface="Arial MT"/>
                <a:sym typeface="Arial MT"/>
              </a:rPr>
              <a:t>Edição </a:t>
            </a:r>
            <a:r>
              <a:rPr i="1" lang="pt-BR" sz="800">
                <a:latin typeface="Arial MT"/>
                <a:ea typeface="Arial MT"/>
                <a:cs typeface="Arial MT"/>
                <a:sym typeface="Arial MT"/>
              </a:rPr>
              <a:t>de produto. Fonte: autoria própria</a:t>
            </a:r>
            <a:endParaRPr i="1" sz="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9"/>
          <p:cNvSpPr txBox="1"/>
          <p:nvPr>
            <p:ph type="title"/>
          </p:nvPr>
        </p:nvSpPr>
        <p:spPr>
          <a:xfrm>
            <a:off x="1297500" y="226900"/>
            <a:ext cx="7038900" cy="4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C212C"/>
                </a:solidFill>
              </a:rPr>
              <a:t>Backend - Clientes</a:t>
            </a:r>
            <a:endParaRPr>
              <a:solidFill>
                <a:srgbClr val="1C212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212C"/>
              </a:solidFill>
            </a:endParaRPr>
          </a:p>
        </p:txBody>
      </p:sp>
      <p:sp>
        <p:nvSpPr>
          <p:cNvPr id="396" name="Google Shape;396;p39"/>
          <p:cNvSpPr txBox="1"/>
          <p:nvPr>
            <p:ph idx="1" type="body"/>
          </p:nvPr>
        </p:nvSpPr>
        <p:spPr>
          <a:xfrm>
            <a:off x="1297500" y="932825"/>
            <a:ext cx="7038900" cy="6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000000"/>
                </a:solidFill>
                <a:latin typeface="Arial MT"/>
                <a:ea typeface="Arial MT"/>
                <a:cs typeface="Arial MT"/>
                <a:sym typeface="Arial MT"/>
              </a:rPr>
              <a:t>Fluxo de gerência de clientes.</a:t>
            </a:r>
            <a:endParaRPr sz="1000">
              <a:solidFill>
                <a:srgbClr val="000000"/>
              </a:solidFill>
              <a:latin typeface="Arial MT"/>
              <a:ea typeface="Arial MT"/>
              <a:cs typeface="Arial MT"/>
              <a:sym typeface="Arial MT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MT"/>
              <a:buChar char="●"/>
            </a:pPr>
            <a:r>
              <a:rPr lang="pt-BR" sz="1000">
                <a:solidFill>
                  <a:srgbClr val="000000"/>
                </a:solidFill>
                <a:latin typeface="Arial MT"/>
                <a:ea typeface="Arial MT"/>
                <a:cs typeface="Arial MT"/>
                <a:sym typeface="Arial MT"/>
              </a:rPr>
              <a:t>Visualização dos clientes por meio de um grid, criação, edição e exclusão de clientes.</a:t>
            </a:r>
            <a:endParaRPr sz="1000">
              <a:solidFill>
                <a:srgbClr val="000000"/>
              </a:solidFill>
              <a:latin typeface="Arial MT"/>
              <a:ea typeface="Arial MT"/>
              <a:cs typeface="Arial MT"/>
              <a:sym typeface="Arial MT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MT"/>
              <a:buChar char="●"/>
            </a:pPr>
            <a:r>
              <a:rPr lang="pt-BR" sz="1000">
                <a:solidFill>
                  <a:srgbClr val="000000"/>
                </a:solidFill>
                <a:latin typeface="Arial MT"/>
                <a:ea typeface="Arial MT"/>
                <a:cs typeface="Arial MT"/>
                <a:sym typeface="Arial MT"/>
              </a:rPr>
              <a:t>Clientes consistem em “Nome”, “E-mail”, “Celular” e “Cidade”.</a:t>
            </a:r>
            <a:endParaRPr sz="1000">
              <a:solidFill>
                <a:srgbClr val="000000"/>
              </a:solidFill>
              <a:latin typeface="Arial MT"/>
              <a:ea typeface="Arial MT"/>
              <a:cs typeface="Arial MT"/>
              <a:sym typeface="Arial MT"/>
            </a:endParaRPr>
          </a:p>
        </p:txBody>
      </p:sp>
      <p:sp>
        <p:nvSpPr>
          <p:cNvPr id="397" name="Google Shape;397;p39"/>
          <p:cNvSpPr txBox="1"/>
          <p:nvPr/>
        </p:nvSpPr>
        <p:spPr>
          <a:xfrm>
            <a:off x="2109775" y="4575325"/>
            <a:ext cx="5414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745490" marR="895350" rtl="0" algn="ctr">
              <a:lnSpc>
                <a:spcPct val="150000"/>
              </a:lnSpc>
              <a:spcBef>
                <a:spcPts val="810"/>
              </a:spcBef>
              <a:spcAft>
                <a:spcPts val="0"/>
              </a:spcAft>
              <a:buNone/>
            </a:pPr>
            <a:r>
              <a:rPr i="1" lang="pt-BR" sz="800">
                <a:latin typeface="Arial MT"/>
                <a:ea typeface="Arial MT"/>
                <a:cs typeface="Arial MT"/>
                <a:sym typeface="Arial MT"/>
              </a:rPr>
              <a:t>Visualização dos clientes. Fonte: autoria própria</a:t>
            </a:r>
            <a:endParaRPr i="1" sz="800"/>
          </a:p>
        </p:txBody>
      </p:sp>
      <p:pic>
        <p:nvPicPr>
          <p:cNvPr id="398" name="Google Shape;39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1363" y="1493015"/>
            <a:ext cx="5491175" cy="3082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0"/>
          <p:cNvSpPr txBox="1"/>
          <p:nvPr>
            <p:ph type="title"/>
          </p:nvPr>
        </p:nvSpPr>
        <p:spPr>
          <a:xfrm>
            <a:off x="1297500" y="226900"/>
            <a:ext cx="7038900" cy="4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C212C"/>
                </a:solidFill>
              </a:rPr>
              <a:t>Backend - Clientes</a:t>
            </a:r>
            <a:endParaRPr>
              <a:solidFill>
                <a:srgbClr val="1C212C"/>
              </a:solidFill>
            </a:endParaRPr>
          </a:p>
        </p:txBody>
      </p:sp>
      <p:sp>
        <p:nvSpPr>
          <p:cNvPr id="404" name="Google Shape;404;p40"/>
          <p:cNvSpPr txBox="1"/>
          <p:nvPr/>
        </p:nvSpPr>
        <p:spPr>
          <a:xfrm>
            <a:off x="4628550" y="4116550"/>
            <a:ext cx="418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745490" marR="895350" rtl="0" algn="ctr">
              <a:lnSpc>
                <a:spcPct val="150000"/>
              </a:lnSpc>
              <a:spcBef>
                <a:spcPts val="810"/>
              </a:spcBef>
              <a:spcAft>
                <a:spcPts val="0"/>
              </a:spcAft>
              <a:buNone/>
            </a:pPr>
            <a:r>
              <a:rPr i="1" lang="pt-BR" sz="800">
                <a:latin typeface="Arial MT"/>
                <a:ea typeface="Arial MT"/>
                <a:cs typeface="Arial MT"/>
                <a:sym typeface="Arial MT"/>
              </a:rPr>
              <a:t>Exclusão de cliente. Fonte: autoria própria</a:t>
            </a:r>
            <a:endParaRPr i="1" sz="800"/>
          </a:p>
        </p:txBody>
      </p:sp>
      <p:pic>
        <p:nvPicPr>
          <p:cNvPr id="405" name="Google Shape;405;p40"/>
          <p:cNvPicPr preferRelativeResize="0"/>
          <p:nvPr/>
        </p:nvPicPr>
        <p:blipFill rotWithShape="1">
          <a:blip r:embed="rId3">
            <a:alphaModFix/>
          </a:blip>
          <a:srcRect b="109" l="0" r="0" t="99"/>
          <a:stretch/>
        </p:blipFill>
        <p:spPr>
          <a:xfrm>
            <a:off x="4606750" y="1618987"/>
            <a:ext cx="4229501" cy="237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0"/>
          <p:cNvPicPr preferRelativeResize="0"/>
          <p:nvPr/>
        </p:nvPicPr>
        <p:blipFill rotWithShape="1">
          <a:blip r:embed="rId4">
            <a:alphaModFix/>
          </a:blip>
          <a:srcRect b="99" l="0" r="0" t="109"/>
          <a:stretch/>
        </p:blipFill>
        <p:spPr>
          <a:xfrm>
            <a:off x="208000" y="1619000"/>
            <a:ext cx="4229501" cy="2374107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0"/>
          <p:cNvSpPr txBox="1"/>
          <p:nvPr/>
        </p:nvSpPr>
        <p:spPr>
          <a:xfrm>
            <a:off x="229800" y="4116550"/>
            <a:ext cx="418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745490" marR="895350" rtl="0" algn="ctr">
              <a:lnSpc>
                <a:spcPct val="150000"/>
              </a:lnSpc>
              <a:spcBef>
                <a:spcPts val="810"/>
              </a:spcBef>
              <a:spcAft>
                <a:spcPts val="0"/>
              </a:spcAft>
              <a:buNone/>
            </a:pPr>
            <a:r>
              <a:rPr i="1" lang="pt-BR" sz="800">
                <a:latin typeface="Arial MT"/>
                <a:ea typeface="Arial MT"/>
                <a:cs typeface="Arial MT"/>
                <a:sym typeface="Arial MT"/>
              </a:rPr>
              <a:t>Edição de cliente. Fonte: autoria própria</a:t>
            </a:r>
            <a:endParaRPr i="1" sz="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1"/>
          <p:cNvSpPr txBox="1"/>
          <p:nvPr>
            <p:ph type="title"/>
          </p:nvPr>
        </p:nvSpPr>
        <p:spPr>
          <a:xfrm>
            <a:off x="1297500" y="226900"/>
            <a:ext cx="7038900" cy="4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C212C"/>
                </a:solidFill>
              </a:rPr>
              <a:t>Política de Segurança da Informação</a:t>
            </a:r>
            <a:endParaRPr>
              <a:solidFill>
                <a:srgbClr val="1C212C"/>
              </a:solidFill>
            </a:endParaRPr>
          </a:p>
        </p:txBody>
      </p:sp>
      <p:sp>
        <p:nvSpPr>
          <p:cNvPr id="413" name="Google Shape;413;p41"/>
          <p:cNvSpPr txBox="1"/>
          <p:nvPr/>
        </p:nvSpPr>
        <p:spPr>
          <a:xfrm>
            <a:off x="1297500" y="1967025"/>
            <a:ext cx="21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Acessar apêndice PSI</a:t>
            </a:r>
            <a:endParaRPr/>
          </a:p>
        </p:txBody>
      </p:sp>
      <p:pic>
        <p:nvPicPr>
          <p:cNvPr id="414" name="Google Shape;414;p41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0700" y="876700"/>
            <a:ext cx="3884577" cy="41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99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26" name="Google Shape;42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4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Obrigado!</a:t>
            </a:r>
            <a:endParaRPr/>
          </a:p>
        </p:txBody>
      </p:sp>
      <p:sp>
        <p:nvSpPr>
          <p:cNvPr id="432" name="Google Shape;432;p44"/>
          <p:cNvSpPr txBox="1"/>
          <p:nvPr>
            <p:ph idx="1" type="body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Tempo disponível para dúvidas e comentários!</a:t>
            </a:r>
            <a:br>
              <a:rPr lang="pt-BR"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grpSp>
        <p:nvGrpSpPr>
          <p:cNvPr id="433" name="Google Shape;433;p44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434" name="Google Shape;434;p44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4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4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4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4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4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4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4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42" name="Google Shape;442;p44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4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4" name="Google Shape;444;p44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445" name="Google Shape;445;p44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4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4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4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49" name="Google Shape;449;p44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4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1" name="Google Shape;451;p44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452" name="Google Shape;452;p44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4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4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4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56" name="Google Shape;456;p44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457" name="Google Shape;457;p44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8" name="Google Shape;458;p44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459" name="Google Shape;459;p44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4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4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4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3" name="Google Shape;463;p44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464" name="Google Shape;464;p44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5" name="Google Shape;465;p44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466" name="Google Shape;466;p44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44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468" name="Google Shape;468;p44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69" name="Google Shape;469;p44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470" name="Google Shape;470;p44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4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4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4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4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4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4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4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78" name="Google Shape;478;p44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1290550" y="281575"/>
            <a:ext cx="7038900" cy="5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Planejamento dos Recursos de Rede</a:t>
            </a:r>
            <a:endParaRPr/>
          </a:p>
        </p:txBody>
      </p:sp>
      <p:sp>
        <p:nvSpPr>
          <p:cNvPr id="242" name="Google Shape;242;p19"/>
          <p:cNvSpPr txBox="1"/>
          <p:nvPr>
            <p:ph idx="4294967295" type="title"/>
          </p:nvPr>
        </p:nvSpPr>
        <p:spPr>
          <a:xfrm>
            <a:off x="1105175" y="819175"/>
            <a:ext cx="2168400" cy="40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835" lvl="0" marL="343535" rtl="0" algn="l">
              <a:spcBef>
                <a:spcPts val="0"/>
              </a:spcBef>
              <a:spcAft>
                <a:spcPts val="0"/>
              </a:spcAft>
              <a:buSzPts val="1000"/>
              <a:buFont typeface="Arial MT"/>
              <a:buChar char="●"/>
            </a:pPr>
            <a:r>
              <a:rPr lang="pt-BR" sz="1000">
                <a:latin typeface="Arial MT"/>
                <a:ea typeface="Arial MT"/>
                <a:cs typeface="Arial MT"/>
                <a:sym typeface="Arial MT"/>
              </a:rPr>
              <a:t>Matriz (São Paulo, SP)</a:t>
            </a:r>
            <a:endParaRPr sz="1000">
              <a:latin typeface="Arial MT"/>
              <a:ea typeface="Arial MT"/>
              <a:cs typeface="Arial MT"/>
              <a:sym typeface="Arial MT"/>
            </a:endParaRPr>
          </a:p>
          <a:p>
            <a:pPr indent="-292735" lvl="1" marL="534035" rtl="0" algn="l">
              <a:spcBef>
                <a:spcPts val="690"/>
              </a:spcBef>
              <a:spcAft>
                <a:spcPts val="0"/>
              </a:spcAft>
              <a:buSzPts val="1000"/>
              <a:buFont typeface="Arial MT"/>
              <a:buChar char="-"/>
            </a:pPr>
            <a:r>
              <a:rPr lang="pt-BR" sz="1000">
                <a:latin typeface="Arial MT"/>
                <a:ea typeface="Arial MT"/>
                <a:cs typeface="Arial MT"/>
                <a:sym typeface="Arial MT"/>
              </a:rPr>
              <a:t>Escritórios de superintendência;</a:t>
            </a:r>
            <a:endParaRPr sz="1000">
              <a:latin typeface="Arial MT"/>
              <a:ea typeface="Arial MT"/>
              <a:cs typeface="Arial MT"/>
              <a:sym typeface="Arial MT"/>
            </a:endParaRPr>
          </a:p>
          <a:p>
            <a:pPr indent="-292735" lvl="1" marL="534035" rtl="0" algn="l">
              <a:spcBef>
                <a:spcPts val="690"/>
              </a:spcBef>
              <a:spcAft>
                <a:spcPts val="0"/>
              </a:spcAft>
              <a:buSzPts val="1000"/>
              <a:buFont typeface="Arial MT"/>
              <a:buChar char="-"/>
            </a:pPr>
            <a:r>
              <a:rPr lang="pt-BR" sz="1000">
                <a:latin typeface="Arial MT"/>
                <a:ea typeface="Arial MT"/>
                <a:cs typeface="Arial MT"/>
                <a:sym typeface="Arial MT"/>
              </a:rPr>
              <a:t>Diretoria geral;</a:t>
            </a:r>
            <a:endParaRPr sz="1000">
              <a:latin typeface="Arial MT"/>
              <a:ea typeface="Arial MT"/>
              <a:cs typeface="Arial MT"/>
              <a:sym typeface="Arial MT"/>
            </a:endParaRPr>
          </a:p>
          <a:p>
            <a:pPr indent="-292735" lvl="1" marL="534035" rtl="0" algn="l">
              <a:spcBef>
                <a:spcPts val="690"/>
              </a:spcBef>
              <a:spcAft>
                <a:spcPts val="0"/>
              </a:spcAft>
              <a:buSzPts val="1000"/>
              <a:buFont typeface="Arial MT"/>
              <a:buChar char="-"/>
            </a:pPr>
            <a:r>
              <a:rPr lang="pt-BR" sz="1000">
                <a:latin typeface="Arial MT"/>
                <a:ea typeface="Arial MT"/>
                <a:cs typeface="Arial MT"/>
                <a:sym typeface="Arial MT"/>
              </a:rPr>
              <a:t>Estações de trabalho presencial para atendimento a colaboradores;</a:t>
            </a:r>
            <a:endParaRPr sz="1000">
              <a:latin typeface="Arial MT"/>
              <a:ea typeface="Arial MT"/>
              <a:cs typeface="Arial MT"/>
              <a:sym typeface="Arial MT"/>
            </a:endParaRPr>
          </a:p>
          <a:p>
            <a:pPr indent="-292735" lvl="1" marL="534035" rtl="0" algn="l">
              <a:spcBef>
                <a:spcPts val="690"/>
              </a:spcBef>
              <a:spcAft>
                <a:spcPts val="0"/>
              </a:spcAft>
              <a:buSzPts val="1000"/>
              <a:buFont typeface="Arial MT"/>
              <a:buChar char="-"/>
            </a:pPr>
            <a:r>
              <a:rPr lang="pt-BR" sz="1000">
                <a:latin typeface="Arial MT"/>
                <a:ea typeface="Arial MT"/>
                <a:cs typeface="Arial MT"/>
                <a:sym typeface="Arial MT"/>
              </a:rPr>
              <a:t>Departamento de segurança da informação;</a:t>
            </a:r>
            <a:endParaRPr sz="1000">
              <a:latin typeface="Arial MT"/>
              <a:ea typeface="Arial MT"/>
              <a:cs typeface="Arial MT"/>
              <a:sym typeface="Arial MT"/>
            </a:endParaRPr>
          </a:p>
          <a:p>
            <a:pPr indent="-292735" lvl="1" marL="534035" rtl="0" algn="l">
              <a:spcBef>
                <a:spcPts val="690"/>
              </a:spcBef>
              <a:spcAft>
                <a:spcPts val="0"/>
              </a:spcAft>
              <a:buSzPts val="1000"/>
              <a:buFont typeface="Arial MT"/>
              <a:buChar char="-"/>
            </a:pPr>
            <a:r>
              <a:rPr lang="pt-BR" sz="1000">
                <a:latin typeface="Arial MT"/>
                <a:ea typeface="Arial MT"/>
                <a:cs typeface="Arial MT"/>
                <a:sym typeface="Arial MT"/>
              </a:rPr>
              <a:t>Contabilidade;</a:t>
            </a:r>
            <a:endParaRPr sz="1000">
              <a:latin typeface="Arial MT"/>
              <a:ea typeface="Arial MT"/>
              <a:cs typeface="Arial MT"/>
              <a:sym typeface="Arial MT"/>
            </a:endParaRPr>
          </a:p>
          <a:p>
            <a:pPr indent="-292735" lvl="1" marL="534035" rtl="0" algn="l">
              <a:spcBef>
                <a:spcPts val="690"/>
              </a:spcBef>
              <a:spcAft>
                <a:spcPts val="0"/>
              </a:spcAft>
              <a:buSzPts val="1000"/>
              <a:buFont typeface="Arial MT"/>
              <a:buChar char="-"/>
            </a:pPr>
            <a:r>
              <a:rPr lang="pt-BR" sz="1000">
                <a:latin typeface="Arial MT"/>
                <a:ea typeface="Arial MT"/>
                <a:cs typeface="Arial MT"/>
                <a:sym typeface="Arial MT"/>
              </a:rPr>
              <a:t>Contas a pagar e contas a receber;</a:t>
            </a:r>
            <a:endParaRPr sz="1000">
              <a:latin typeface="Arial MT"/>
              <a:ea typeface="Arial MT"/>
              <a:cs typeface="Arial MT"/>
              <a:sym typeface="Arial MT"/>
            </a:endParaRPr>
          </a:p>
          <a:p>
            <a:pPr indent="-292100" lvl="1" marL="534035" rtl="0" algn="l">
              <a:spcBef>
                <a:spcPts val="690"/>
              </a:spcBef>
              <a:spcAft>
                <a:spcPts val="0"/>
              </a:spcAft>
              <a:buSzPts val="1000"/>
              <a:buFont typeface="Arial MT"/>
              <a:buChar char="-"/>
            </a:pPr>
            <a:r>
              <a:rPr lang="pt-BR" sz="1000">
                <a:latin typeface="Arial MT"/>
                <a:ea typeface="Arial MT"/>
                <a:cs typeface="Arial MT"/>
                <a:sym typeface="Arial MT"/>
              </a:rPr>
              <a:t>Departamento de Logística;</a:t>
            </a:r>
            <a:endParaRPr sz="1000">
              <a:latin typeface="Arial MT"/>
              <a:ea typeface="Arial MT"/>
              <a:cs typeface="Arial MT"/>
              <a:sym typeface="Arial MT"/>
            </a:endParaRPr>
          </a:p>
          <a:p>
            <a:pPr indent="-292735" lvl="1" marL="534035" rtl="0" algn="l">
              <a:spcBef>
                <a:spcPts val="690"/>
              </a:spcBef>
              <a:spcAft>
                <a:spcPts val="0"/>
              </a:spcAft>
              <a:buSzPts val="1000"/>
              <a:buFont typeface="Arial MT"/>
              <a:buChar char="-"/>
            </a:pPr>
            <a:r>
              <a:rPr lang="pt-BR" sz="1000">
                <a:latin typeface="Arial MT"/>
                <a:ea typeface="Arial MT"/>
                <a:cs typeface="Arial MT"/>
                <a:sym typeface="Arial MT"/>
              </a:rPr>
              <a:t>Gestão de projetos.</a:t>
            </a:r>
            <a:endParaRPr sz="1000">
              <a:latin typeface="Arial MT"/>
              <a:ea typeface="Arial MT"/>
              <a:cs typeface="Arial MT"/>
              <a:sym typeface="Arial M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43" name="Google Shape;243;p19"/>
          <p:cNvSpPr txBox="1"/>
          <p:nvPr>
            <p:ph idx="4294967295" type="title"/>
          </p:nvPr>
        </p:nvSpPr>
        <p:spPr>
          <a:xfrm>
            <a:off x="3326100" y="819175"/>
            <a:ext cx="28167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835" lvl="0" marL="343535" rtl="0" algn="l">
              <a:spcBef>
                <a:spcPts val="0"/>
              </a:spcBef>
              <a:spcAft>
                <a:spcPts val="0"/>
              </a:spcAft>
              <a:buSzPts val="1000"/>
              <a:buFont typeface="Arial MT"/>
              <a:buChar char="●"/>
            </a:pPr>
            <a:r>
              <a:rPr lang="pt-BR" sz="1000">
                <a:latin typeface="Arial MT"/>
                <a:ea typeface="Arial MT"/>
                <a:cs typeface="Arial MT"/>
                <a:sym typeface="Arial MT"/>
              </a:rPr>
              <a:t>Filial 1: Planejamento e estratégia (Belo Horizonte, MG)</a:t>
            </a:r>
            <a:endParaRPr sz="1000">
              <a:latin typeface="Arial MT"/>
              <a:ea typeface="Arial MT"/>
              <a:cs typeface="Arial MT"/>
              <a:sym typeface="Arial MT"/>
            </a:endParaRPr>
          </a:p>
          <a:p>
            <a:pPr indent="-292735" lvl="1" marL="534035" rtl="0" algn="l">
              <a:spcBef>
                <a:spcPts val="690"/>
              </a:spcBef>
              <a:spcAft>
                <a:spcPts val="0"/>
              </a:spcAft>
              <a:buSzPts val="1000"/>
              <a:buFont typeface="Arial MT"/>
              <a:buChar char="-"/>
            </a:pPr>
            <a:r>
              <a:rPr lang="pt-BR" sz="1000">
                <a:latin typeface="Arial MT"/>
                <a:ea typeface="Arial MT"/>
                <a:cs typeface="Arial MT"/>
                <a:sym typeface="Arial MT"/>
              </a:rPr>
              <a:t>Diretoria Executiva;</a:t>
            </a:r>
            <a:endParaRPr sz="1000">
              <a:latin typeface="Arial MT"/>
              <a:ea typeface="Arial MT"/>
              <a:cs typeface="Arial MT"/>
              <a:sym typeface="Arial MT"/>
            </a:endParaRPr>
          </a:p>
          <a:p>
            <a:pPr indent="-292735" lvl="1" marL="534035" rtl="0" algn="l">
              <a:spcBef>
                <a:spcPts val="690"/>
              </a:spcBef>
              <a:spcAft>
                <a:spcPts val="0"/>
              </a:spcAft>
              <a:buSzPts val="1000"/>
              <a:buFont typeface="Arial MT"/>
              <a:buChar char="-"/>
            </a:pPr>
            <a:r>
              <a:rPr lang="pt-BR" sz="1000">
                <a:latin typeface="Arial MT"/>
                <a:ea typeface="Arial MT"/>
                <a:cs typeface="Arial MT"/>
                <a:sym typeface="Arial MT"/>
              </a:rPr>
              <a:t>Estações de trabalho para busca ativa de clientes;</a:t>
            </a:r>
            <a:endParaRPr sz="1000">
              <a:latin typeface="Arial MT"/>
              <a:ea typeface="Arial MT"/>
              <a:cs typeface="Arial MT"/>
              <a:sym typeface="Arial MT"/>
            </a:endParaRPr>
          </a:p>
          <a:p>
            <a:pPr indent="-292735" lvl="1" marL="534035" rtl="0" algn="l">
              <a:spcBef>
                <a:spcPts val="690"/>
              </a:spcBef>
              <a:spcAft>
                <a:spcPts val="0"/>
              </a:spcAft>
              <a:buSzPts val="1000"/>
              <a:buFont typeface="Arial MT"/>
              <a:buChar char="-"/>
            </a:pPr>
            <a:r>
              <a:rPr lang="pt-BR" sz="1000">
                <a:latin typeface="Arial MT"/>
                <a:ea typeface="Arial MT"/>
                <a:cs typeface="Arial MT"/>
                <a:sym typeface="Arial MT"/>
              </a:rPr>
              <a:t>Departamento de qualidade.</a:t>
            </a:r>
            <a:endParaRPr sz="1000"/>
          </a:p>
        </p:txBody>
      </p:sp>
      <p:sp>
        <p:nvSpPr>
          <p:cNvPr id="244" name="Google Shape;244;p19"/>
          <p:cNvSpPr txBox="1"/>
          <p:nvPr>
            <p:ph idx="4294967295" type="title"/>
          </p:nvPr>
        </p:nvSpPr>
        <p:spPr>
          <a:xfrm>
            <a:off x="3326100" y="2571750"/>
            <a:ext cx="32616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835" lvl="0" marL="343535" rtl="0" algn="l">
              <a:spcBef>
                <a:spcPts val="0"/>
              </a:spcBef>
              <a:spcAft>
                <a:spcPts val="0"/>
              </a:spcAft>
              <a:buSzPts val="1000"/>
              <a:buFont typeface="Arial MT"/>
              <a:buChar char="●"/>
            </a:pPr>
            <a:r>
              <a:rPr lang="pt-BR" sz="1000">
                <a:latin typeface="Arial MT"/>
                <a:ea typeface="Arial MT"/>
                <a:cs typeface="Arial MT"/>
                <a:sym typeface="Arial MT"/>
              </a:rPr>
              <a:t>Filial 3: Escritório de Desenvolvimento de Mercado (Rio de Janeiro, RJ)</a:t>
            </a:r>
            <a:endParaRPr sz="1000">
              <a:latin typeface="Arial MT"/>
              <a:ea typeface="Arial MT"/>
              <a:cs typeface="Arial MT"/>
              <a:sym typeface="Arial MT"/>
            </a:endParaRPr>
          </a:p>
          <a:p>
            <a:pPr indent="-292735" lvl="1" marL="534035" rtl="0" algn="l">
              <a:spcBef>
                <a:spcPts val="690"/>
              </a:spcBef>
              <a:spcAft>
                <a:spcPts val="0"/>
              </a:spcAft>
              <a:buSzPts val="1000"/>
              <a:buFont typeface="Arial MT"/>
              <a:buChar char="-"/>
            </a:pPr>
            <a:r>
              <a:rPr lang="pt-BR" sz="1000">
                <a:latin typeface="Arial MT"/>
                <a:ea typeface="Arial MT"/>
                <a:cs typeface="Arial MT"/>
                <a:sym typeface="Arial MT"/>
              </a:rPr>
              <a:t>Departamento de Marketing e Vendas;</a:t>
            </a:r>
            <a:endParaRPr sz="1000">
              <a:latin typeface="Arial MT"/>
              <a:ea typeface="Arial MT"/>
              <a:cs typeface="Arial MT"/>
              <a:sym typeface="Arial MT"/>
            </a:endParaRPr>
          </a:p>
          <a:p>
            <a:pPr indent="-292735" lvl="1" marL="534035" rtl="0" algn="l">
              <a:spcBef>
                <a:spcPts val="690"/>
              </a:spcBef>
              <a:spcAft>
                <a:spcPts val="0"/>
              </a:spcAft>
              <a:buSzPts val="1000"/>
              <a:buFont typeface="Arial MT"/>
              <a:buChar char="-"/>
            </a:pPr>
            <a:r>
              <a:rPr lang="pt-BR" sz="1000">
                <a:latin typeface="Arial MT"/>
                <a:ea typeface="Arial MT"/>
                <a:cs typeface="Arial MT"/>
                <a:sym typeface="Arial MT"/>
              </a:rPr>
              <a:t>Departamento de Recursos Humanos;</a:t>
            </a:r>
            <a:endParaRPr sz="1000">
              <a:latin typeface="Arial MT"/>
              <a:ea typeface="Arial MT"/>
              <a:cs typeface="Arial MT"/>
              <a:sym typeface="Arial MT"/>
            </a:endParaRPr>
          </a:p>
          <a:p>
            <a:pPr indent="-292735" lvl="1" marL="534035" rtl="0" algn="l">
              <a:spcBef>
                <a:spcPts val="690"/>
              </a:spcBef>
              <a:spcAft>
                <a:spcPts val="0"/>
              </a:spcAft>
              <a:buSzPts val="1000"/>
              <a:buFont typeface="Arial MT"/>
              <a:buChar char="-"/>
            </a:pPr>
            <a:r>
              <a:rPr lang="pt-BR" sz="1000">
                <a:latin typeface="Arial MT"/>
                <a:ea typeface="Arial MT"/>
                <a:cs typeface="Arial MT"/>
                <a:sym typeface="Arial MT"/>
              </a:rPr>
              <a:t>Departamento Financeiro e Contábil.</a:t>
            </a:r>
            <a:endParaRPr sz="1000"/>
          </a:p>
        </p:txBody>
      </p:sp>
      <p:sp>
        <p:nvSpPr>
          <p:cNvPr id="245" name="Google Shape;245;p19"/>
          <p:cNvSpPr txBox="1"/>
          <p:nvPr>
            <p:ph idx="4294967295" type="title"/>
          </p:nvPr>
        </p:nvSpPr>
        <p:spPr>
          <a:xfrm>
            <a:off x="6142800" y="774450"/>
            <a:ext cx="32616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835" lvl="0" marL="343535" rtl="0" algn="l">
              <a:spcBef>
                <a:spcPts val="0"/>
              </a:spcBef>
              <a:spcAft>
                <a:spcPts val="0"/>
              </a:spcAft>
              <a:buSzPts val="1000"/>
              <a:buFont typeface="Arial MT"/>
              <a:buChar char="●"/>
            </a:pPr>
            <a:r>
              <a:rPr lang="pt-BR" sz="1000">
                <a:latin typeface="Arial MT"/>
                <a:ea typeface="Arial MT"/>
                <a:cs typeface="Arial MT"/>
                <a:sym typeface="Arial MT"/>
              </a:rPr>
              <a:t>Home office</a:t>
            </a:r>
            <a:endParaRPr sz="1000">
              <a:latin typeface="Arial MT"/>
              <a:ea typeface="Arial MT"/>
              <a:cs typeface="Arial MT"/>
              <a:sym typeface="Arial MT"/>
            </a:endParaRPr>
          </a:p>
          <a:p>
            <a:pPr indent="-292735" lvl="1" marL="534035" rtl="0" algn="l">
              <a:spcBef>
                <a:spcPts val="690"/>
              </a:spcBef>
              <a:spcAft>
                <a:spcPts val="0"/>
              </a:spcAft>
              <a:buSzPts val="1000"/>
              <a:buFont typeface="Arial MT"/>
              <a:buChar char="-"/>
            </a:pPr>
            <a:r>
              <a:rPr lang="pt-BR" sz="1000">
                <a:latin typeface="Arial MT"/>
                <a:ea typeface="Arial MT"/>
                <a:cs typeface="Arial MT"/>
                <a:sym typeface="Arial MT"/>
              </a:rPr>
              <a:t>Departamento de Vendas;</a:t>
            </a:r>
            <a:endParaRPr sz="1000">
              <a:latin typeface="Arial MT"/>
              <a:ea typeface="Arial MT"/>
              <a:cs typeface="Arial MT"/>
              <a:sym typeface="Arial MT"/>
            </a:endParaRPr>
          </a:p>
          <a:p>
            <a:pPr indent="-292735" lvl="1" marL="534035" rtl="0" algn="l">
              <a:spcBef>
                <a:spcPts val="690"/>
              </a:spcBef>
              <a:spcAft>
                <a:spcPts val="0"/>
              </a:spcAft>
              <a:buSzPts val="1000"/>
              <a:buFont typeface="Arial MT"/>
              <a:buChar char="-"/>
            </a:pPr>
            <a:r>
              <a:rPr lang="pt-BR" sz="1000">
                <a:latin typeface="Arial MT"/>
                <a:ea typeface="Arial MT"/>
                <a:cs typeface="Arial MT"/>
                <a:sym typeface="Arial MT"/>
              </a:rPr>
              <a:t>Departamento de infraestrutura;</a:t>
            </a:r>
            <a:endParaRPr sz="1000">
              <a:latin typeface="Arial MT"/>
              <a:ea typeface="Arial MT"/>
              <a:cs typeface="Arial MT"/>
              <a:sym typeface="Arial MT"/>
            </a:endParaRPr>
          </a:p>
          <a:p>
            <a:pPr indent="-292735" lvl="1" marL="534035" rtl="0" algn="l">
              <a:spcBef>
                <a:spcPts val="690"/>
              </a:spcBef>
              <a:spcAft>
                <a:spcPts val="0"/>
              </a:spcAft>
              <a:buSzPts val="1000"/>
              <a:buFont typeface="Arial MT"/>
              <a:buChar char="-"/>
            </a:pPr>
            <a:r>
              <a:rPr lang="pt-BR" sz="1000">
                <a:latin typeface="Arial MT"/>
                <a:ea typeface="Arial MT"/>
                <a:cs typeface="Arial MT"/>
                <a:sym typeface="Arial MT"/>
              </a:rPr>
              <a:t>Suporte técnico virtual;</a:t>
            </a:r>
            <a:endParaRPr sz="1000">
              <a:latin typeface="Arial MT"/>
              <a:ea typeface="Arial MT"/>
              <a:cs typeface="Arial MT"/>
              <a:sym typeface="Arial MT"/>
            </a:endParaRPr>
          </a:p>
          <a:p>
            <a:pPr indent="-292735" lvl="1" marL="534035" rtl="0" algn="l">
              <a:spcBef>
                <a:spcPts val="690"/>
              </a:spcBef>
              <a:spcAft>
                <a:spcPts val="0"/>
              </a:spcAft>
              <a:buSzPts val="1000"/>
              <a:buFont typeface="Arial MT"/>
              <a:buChar char="-"/>
            </a:pPr>
            <a:r>
              <a:rPr lang="pt-BR" sz="1000">
                <a:latin typeface="Arial MT"/>
                <a:ea typeface="Arial MT"/>
                <a:cs typeface="Arial MT"/>
                <a:sym typeface="Arial MT"/>
              </a:rPr>
              <a:t>Equipe de desenvolvimento;</a:t>
            </a:r>
            <a:endParaRPr sz="1000">
              <a:latin typeface="Arial MT"/>
              <a:ea typeface="Arial MT"/>
              <a:cs typeface="Arial MT"/>
              <a:sym typeface="Arial MT"/>
            </a:endParaRPr>
          </a:p>
          <a:p>
            <a:pPr indent="-292735" lvl="1" marL="534035" rtl="0" algn="l">
              <a:spcBef>
                <a:spcPts val="690"/>
              </a:spcBef>
              <a:spcAft>
                <a:spcPts val="0"/>
              </a:spcAft>
              <a:buSzPts val="1000"/>
              <a:buFont typeface="Arial MT"/>
              <a:buChar char="-"/>
            </a:pPr>
            <a:r>
              <a:rPr lang="pt-BR" sz="1000">
                <a:latin typeface="Arial MT"/>
                <a:ea typeface="Arial MT"/>
                <a:cs typeface="Arial MT"/>
                <a:sym typeface="Arial MT"/>
              </a:rPr>
              <a:t>Departamento jurídico e de contratos;</a:t>
            </a:r>
            <a:endParaRPr sz="1000">
              <a:latin typeface="Arial MT"/>
              <a:ea typeface="Arial MT"/>
              <a:cs typeface="Arial MT"/>
              <a:sym typeface="Arial M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"/>
          <p:cNvSpPr txBox="1"/>
          <p:nvPr>
            <p:ph type="title"/>
          </p:nvPr>
        </p:nvSpPr>
        <p:spPr>
          <a:xfrm>
            <a:off x="1290550" y="1712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3"/>
                </a:solidFill>
              </a:rPr>
              <a:t>Divisão Física da Rede </a:t>
            </a:r>
            <a:r>
              <a:rPr lang="pt-BR"/>
              <a:t>de ciclo</a:t>
            </a:r>
            <a:endParaRPr/>
          </a:p>
        </p:txBody>
      </p:sp>
      <p:pic>
        <p:nvPicPr>
          <p:cNvPr id="251" name="Google Shape;2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149" y="818400"/>
            <a:ext cx="5539699" cy="405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0"/>
          <p:cNvSpPr txBox="1"/>
          <p:nvPr/>
        </p:nvSpPr>
        <p:spPr>
          <a:xfrm>
            <a:off x="2528550" y="4870050"/>
            <a:ext cx="408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809625" marR="80200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800"/>
              <a:t>Topologia Hierárquica </a:t>
            </a:r>
            <a:r>
              <a:rPr i="1" lang="pt-BR" sz="800"/>
              <a:t>Fonte: Cisco Packet Tracer</a:t>
            </a:r>
            <a:endParaRPr sz="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/>
          <p:nvPr>
            <p:ph type="title"/>
          </p:nvPr>
        </p:nvSpPr>
        <p:spPr>
          <a:xfrm>
            <a:off x="1297500" y="226900"/>
            <a:ext cx="7038900" cy="4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C212C"/>
                </a:solidFill>
              </a:rPr>
              <a:t>Planilha de Materiais</a:t>
            </a:r>
            <a:endParaRPr>
              <a:solidFill>
                <a:srgbClr val="1C212C"/>
              </a:solidFill>
            </a:endParaRPr>
          </a:p>
        </p:txBody>
      </p:sp>
      <p:sp>
        <p:nvSpPr>
          <p:cNvPr id="258" name="Google Shape;258;p21"/>
          <p:cNvSpPr txBox="1"/>
          <p:nvPr>
            <p:ph idx="1" type="body"/>
          </p:nvPr>
        </p:nvSpPr>
        <p:spPr>
          <a:xfrm>
            <a:off x="1297500" y="633900"/>
            <a:ext cx="7038900" cy="10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533400" lvl="0" marL="86360" marR="75565" rtl="0" algn="just">
              <a:lnSpc>
                <a:spcPct val="115000"/>
              </a:lnSpc>
              <a:spcBef>
                <a:spcPts val="69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000000"/>
                </a:solidFill>
                <a:latin typeface="Arial MT"/>
                <a:ea typeface="Arial MT"/>
                <a:cs typeface="Arial MT"/>
                <a:sym typeface="Arial MT"/>
              </a:rPr>
              <a:t>A tabela a seguir reflete a lista de materiais que serão empregados no projeto bem como seus valores correspondentes para: </a:t>
            </a:r>
            <a:endParaRPr sz="1000">
              <a:solidFill>
                <a:srgbClr val="000000"/>
              </a:solidFill>
              <a:latin typeface="Arial MT"/>
              <a:ea typeface="Arial MT"/>
              <a:cs typeface="Arial MT"/>
              <a:sym typeface="Arial MT"/>
            </a:endParaRPr>
          </a:p>
          <a:p>
            <a:pPr indent="0" lvl="0" marL="0" marR="75565" rtl="0" algn="just">
              <a:lnSpc>
                <a:spcPct val="115000"/>
              </a:lnSpc>
              <a:spcBef>
                <a:spcPts val="69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000000"/>
                </a:solidFill>
                <a:latin typeface="Arial MT"/>
                <a:ea typeface="Arial MT"/>
                <a:cs typeface="Arial MT"/>
                <a:sym typeface="Arial MT"/>
              </a:rPr>
              <a:t>Matriz (São Paulo) (R$ 1.205.249,90), Belo Horizonte (R$ 231.422,90), Rio de Janeiro (R$ 851.008,90), HOME OFFICE ( R$ 740.700,00). O total geral estimado para este projeto é de  R$ 3.715.131,70.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259" name="Google Shape;25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011" y="1703400"/>
            <a:ext cx="4891874" cy="33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"/>
          <p:cNvSpPr txBox="1"/>
          <p:nvPr>
            <p:ph type="title"/>
          </p:nvPr>
        </p:nvSpPr>
        <p:spPr>
          <a:xfrm>
            <a:off x="1297500" y="226900"/>
            <a:ext cx="7038900" cy="4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C212C"/>
                </a:solidFill>
              </a:rPr>
              <a:t>Planilha de Links</a:t>
            </a:r>
            <a:endParaRPr>
              <a:solidFill>
                <a:srgbClr val="1C212C"/>
              </a:solidFill>
            </a:endParaRPr>
          </a:p>
        </p:txBody>
      </p:sp>
      <p:sp>
        <p:nvSpPr>
          <p:cNvPr id="265" name="Google Shape;265;p22"/>
          <p:cNvSpPr txBox="1"/>
          <p:nvPr>
            <p:ph idx="1" type="body"/>
          </p:nvPr>
        </p:nvSpPr>
        <p:spPr>
          <a:xfrm>
            <a:off x="1297500" y="633900"/>
            <a:ext cx="7038900" cy="10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533400" lvl="0" marL="104775" marR="234315" rtl="0" algn="just">
              <a:lnSpc>
                <a:spcPct val="150000"/>
              </a:lnSpc>
              <a:spcBef>
                <a:spcPts val="69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000000"/>
                </a:solidFill>
                <a:latin typeface="Arial MT"/>
                <a:ea typeface="Arial MT"/>
                <a:cs typeface="Arial MT"/>
                <a:sym typeface="Arial MT"/>
              </a:rPr>
              <a:t>A tabela abaixo contém informações correspondentes a divisão de colaboradores por cada localidade dentro da estrutura da empresa e da utilização da estrutura de rede quanto a aplicações e serviços.</a:t>
            </a:r>
            <a:endParaRPr sz="1000"/>
          </a:p>
        </p:txBody>
      </p:sp>
      <p:pic>
        <p:nvPicPr>
          <p:cNvPr id="266" name="Google Shape;2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038" y="1793225"/>
            <a:ext cx="5295931" cy="313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/>
          <p:nvPr>
            <p:ph type="title"/>
          </p:nvPr>
        </p:nvSpPr>
        <p:spPr>
          <a:xfrm>
            <a:off x="1297500" y="226900"/>
            <a:ext cx="7038900" cy="4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C212C"/>
                </a:solidFill>
              </a:rPr>
              <a:t>Servidor Físico da Matriz</a:t>
            </a:r>
            <a:endParaRPr>
              <a:solidFill>
                <a:srgbClr val="1C212C"/>
              </a:solidFill>
            </a:endParaRPr>
          </a:p>
        </p:txBody>
      </p:sp>
      <p:sp>
        <p:nvSpPr>
          <p:cNvPr id="272" name="Google Shape;272;p23"/>
          <p:cNvSpPr txBox="1"/>
          <p:nvPr>
            <p:ph idx="1" type="body"/>
          </p:nvPr>
        </p:nvSpPr>
        <p:spPr>
          <a:xfrm>
            <a:off x="1297500" y="633900"/>
            <a:ext cx="7717500" cy="32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2262505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000000"/>
                </a:solidFill>
                <a:latin typeface="Arial MT"/>
                <a:ea typeface="Arial MT"/>
                <a:cs typeface="Arial MT"/>
                <a:sym typeface="Arial MT"/>
              </a:rPr>
              <a:t>Sistema Operacional: Windows Server 2012 R2 64 bits </a:t>
            </a:r>
            <a:endParaRPr sz="1000">
              <a:solidFill>
                <a:srgbClr val="000000"/>
              </a:solidFill>
              <a:latin typeface="Arial MT"/>
              <a:ea typeface="Arial MT"/>
              <a:cs typeface="Arial MT"/>
              <a:sym typeface="Arial MT"/>
            </a:endParaRPr>
          </a:p>
          <a:p>
            <a:pPr indent="0" lvl="0" marL="76200" marR="2262505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000000"/>
                </a:solidFill>
                <a:latin typeface="Arial MT"/>
                <a:ea typeface="Arial MT"/>
                <a:cs typeface="Arial MT"/>
                <a:sym typeface="Arial MT"/>
              </a:rPr>
              <a:t>CPU: AMD Ryzen 5 3500 U 2.10 GHz</a:t>
            </a:r>
            <a:endParaRPr sz="1000">
              <a:solidFill>
                <a:srgbClr val="000000"/>
              </a:solidFill>
              <a:latin typeface="Arial MT"/>
              <a:ea typeface="Arial MT"/>
              <a:cs typeface="Arial MT"/>
              <a:sym typeface="Arial MT"/>
            </a:endParaRPr>
          </a:p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000000"/>
                </a:solidFill>
                <a:latin typeface="Arial MT"/>
                <a:ea typeface="Arial MT"/>
                <a:cs typeface="Arial MT"/>
                <a:sym typeface="Arial MT"/>
              </a:rPr>
              <a:t>Memória RAM: 2,92GB</a:t>
            </a:r>
            <a:endParaRPr sz="1000">
              <a:solidFill>
                <a:srgbClr val="000000"/>
              </a:solidFill>
              <a:latin typeface="Arial MT"/>
              <a:ea typeface="Arial MT"/>
              <a:cs typeface="Arial MT"/>
              <a:sym typeface="Arial MT"/>
            </a:endParaRPr>
          </a:p>
          <a:p>
            <a:pPr indent="0" lvl="0" marL="76200" marR="3415030" rtl="0" algn="l">
              <a:lnSpc>
                <a:spcPct val="150000"/>
              </a:lnSpc>
              <a:spcBef>
                <a:spcPts val="69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000000"/>
                </a:solidFill>
                <a:latin typeface="Arial MT"/>
                <a:ea typeface="Arial MT"/>
                <a:cs typeface="Arial MT"/>
                <a:sym typeface="Arial MT"/>
              </a:rPr>
              <a:t>Nome do servidor:ServerMatrizLoc01</a:t>
            </a:r>
            <a:endParaRPr sz="1000">
              <a:solidFill>
                <a:srgbClr val="000000"/>
              </a:solidFill>
              <a:latin typeface="Arial MT"/>
              <a:ea typeface="Arial MT"/>
              <a:cs typeface="Arial MT"/>
              <a:sym typeface="Arial MT"/>
            </a:endParaRPr>
          </a:p>
          <a:p>
            <a:pPr indent="0" lvl="0" marL="76200" marR="3415030" rtl="0" algn="l">
              <a:lnSpc>
                <a:spcPct val="150000"/>
              </a:lnSpc>
              <a:spcBef>
                <a:spcPts val="69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000000"/>
                </a:solidFill>
                <a:latin typeface="Arial MT"/>
                <a:ea typeface="Arial MT"/>
                <a:cs typeface="Arial MT"/>
                <a:sym typeface="Arial MT"/>
              </a:rPr>
              <a:t>Domínio: telemarketing.com </a:t>
            </a:r>
            <a:endParaRPr sz="1000">
              <a:solidFill>
                <a:srgbClr val="000000"/>
              </a:solidFill>
              <a:latin typeface="Arial MT"/>
              <a:ea typeface="Arial MT"/>
              <a:cs typeface="Arial MT"/>
              <a:sym typeface="Arial MT"/>
            </a:endParaRPr>
          </a:p>
          <a:p>
            <a:pPr indent="0" lvl="0" marL="76200" marR="3415030" rtl="0" algn="l">
              <a:lnSpc>
                <a:spcPct val="150000"/>
              </a:lnSpc>
              <a:spcBef>
                <a:spcPts val="69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 MT"/>
              <a:ea typeface="Arial MT"/>
              <a:cs typeface="Arial MT"/>
              <a:sym typeface="Arial MT"/>
            </a:endParaRPr>
          </a:p>
          <a:p>
            <a:pPr indent="0" lvl="0" marL="76200" marR="3415030" rtl="0" algn="l">
              <a:lnSpc>
                <a:spcPct val="150000"/>
              </a:lnSpc>
              <a:spcBef>
                <a:spcPts val="69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000000"/>
                </a:solidFill>
                <a:latin typeface="Arial MT"/>
                <a:ea typeface="Arial MT"/>
                <a:cs typeface="Arial MT"/>
                <a:sym typeface="Arial MT"/>
              </a:rPr>
              <a:t>Faixa DHCP:</a:t>
            </a:r>
            <a:endParaRPr sz="1000">
              <a:solidFill>
                <a:srgbClr val="000000"/>
              </a:solidFill>
              <a:latin typeface="Arial MT"/>
              <a:ea typeface="Arial MT"/>
              <a:cs typeface="Arial MT"/>
              <a:sym typeface="Arial MT"/>
            </a:endParaRPr>
          </a:p>
          <a:p>
            <a:pPr indent="0" lvl="0" marL="76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Faixa inicial: </a:t>
            </a:r>
            <a:r>
              <a:rPr lang="pt-BR" sz="1000">
                <a:solidFill>
                  <a:srgbClr val="000000"/>
                </a:solidFill>
                <a:latin typeface="Arial MT"/>
                <a:ea typeface="Arial MT"/>
                <a:cs typeface="Arial MT"/>
                <a:sym typeface="Arial MT"/>
              </a:rPr>
              <a:t>172.20.0.11</a:t>
            </a:r>
            <a:endParaRPr sz="1000">
              <a:solidFill>
                <a:srgbClr val="000000"/>
              </a:solidFill>
              <a:latin typeface="Arial MT"/>
              <a:ea typeface="Arial MT"/>
              <a:cs typeface="Arial MT"/>
              <a:sym typeface="Arial MT"/>
            </a:endParaRPr>
          </a:p>
          <a:p>
            <a:pPr indent="0" lvl="0" marL="76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Faixa final: </a:t>
            </a:r>
            <a:r>
              <a:rPr lang="pt-BR" sz="1000">
                <a:solidFill>
                  <a:srgbClr val="000000"/>
                </a:solidFill>
                <a:latin typeface="Arial MT"/>
                <a:ea typeface="Arial MT"/>
                <a:cs typeface="Arial MT"/>
                <a:sym typeface="Arial MT"/>
              </a:rPr>
              <a:t>172.20.1.254</a:t>
            </a:r>
            <a:endParaRPr sz="1000">
              <a:solidFill>
                <a:srgbClr val="000000"/>
              </a:solidFill>
              <a:latin typeface="Arial MT"/>
              <a:ea typeface="Arial MT"/>
              <a:cs typeface="Arial MT"/>
              <a:sym typeface="Arial MT"/>
            </a:endParaRPr>
          </a:p>
        </p:txBody>
      </p:sp>
      <p:sp>
        <p:nvSpPr>
          <p:cNvPr id="273" name="Google Shape;273;p23"/>
          <p:cNvSpPr txBox="1"/>
          <p:nvPr/>
        </p:nvSpPr>
        <p:spPr>
          <a:xfrm>
            <a:off x="5213175" y="4804700"/>
            <a:ext cx="3607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745490" marR="895350" rtl="0" algn="ctr">
              <a:lnSpc>
                <a:spcPct val="150000"/>
              </a:lnSpc>
              <a:spcBef>
                <a:spcPts val="810"/>
              </a:spcBef>
              <a:spcAft>
                <a:spcPts val="0"/>
              </a:spcAft>
              <a:buNone/>
            </a:pPr>
            <a:r>
              <a:rPr i="1" lang="pt-BR" sz="800">
                <a:latin typeface="Arial MT"/>
                <a:ea typeface="Arial MT"/>
                <a:cs typeface="Arial MT"/>
                <a:sym typeface="Arial MT"/>
              </a:rPr>
              <a:t>Usuários ativos. Fonte: autoria própria</a:t>
            </a:r>
            <a:endParaRPr i="1" sz="800"/>
          </a:p>
        </p:txBody>
      </p:sp>
      <p:pic>
        <p:nvPicPr>
          <p:cNvPr id="274" name="Google Shape;27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9050" y="1320625"/>
            <a:ext cx="5275949" cy="340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4"/>
          <p:cNvSpPr txBox="1"/>
          <p:nvPr>
            <p:ph type="title"/>
          </p:nvPr>
        </p:nvSpPr>
        <p:spPr>
          <a:xfrm>
            <a:off x="1297500" y="226900"/>
            <a:ext cx="7038900" cy="4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C212C"/>
                </a:solidFill>
              </a:rPr>
              <a:t>Políticas de Grupo Aplicadas</a:t>
            </a:r>
            <a:endParaRPr>
              <a:solidFill>
                <a:srgbClr val="1C212C"/>
              </a:solidFill>
            </a:endParaRPr>
          </a:p>
        </p:txBody>
      </p:sp>
      <p:sp>
        <p:nvSpPr>
          <p:cNvPr id="280" name="Google Shape;280;p24"/>
          <p:cNvSpPr txBox="1"/>
          <p:nvPr>
            <p:ph idx="1" type="body"/>
          </p:nvPr>
        </p:nvSpPr>
        <p:spPr>
          <a:xfrm>
            <a:off x="1297500" y="932825"/>
            <a:ext cx="4541100" cy="10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MT"/>
              <a:buChar char="●"/>
            </a:pPr>
            <a:r>
              <a:rPr lang="pt-BR" sz="1000">
                <a:solidFill>
                  <a:srgbClr val="000000"/>
                </a:solidFill>
                <a:latin typeface="Arial MT"/>
                <a:ea typeface="Arial MT"/>
                <a:cs typeface="Arial MT"/>
                <a:sym typeface="Arial MT"/>
              </a:rPr>
              <a:t>Proibir acesso ao Painel de Controle e Configurações do PC;</a:t>
            </a:r>
            <a:endParaRPr sz="1000">
              <a:solidFill>
                <a:srgbClr val="000000"/>
              </a:solidFill>
              <a:latin typeface="Arial MT"/>
              <a:ea typeface="Arial MT"/>
              <a:cs typeface="Arial MT"/>
              <a:sym typeface="Arial M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 MT"/>
              <a:ea typeface="Arial MT"/>
              <a:cs typeface="Arial MT"/>
              <a:sym typeface="Arial MT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MT"/>
              <a:buChar char="●"/>
            </a:pPr>
            <a:r>
              <a:rPr lang="pt-BR" sz="1000">
                <a:solidFill>
                  <a:srgbClr val="000000"/>
                </a:solidFill>
                <a:latin typeface="Arial MT"/>
                <a:ea typeface="Arial MT"/>
                <a:cs typeface="Arial MT"/>
                <a:sym typeface="Arial MT"/>
              </a:rPr>
              <a:t>Ir para o Desktop ao invés do Iniciar ao realizar login;</a:t>
            </a:r>
            <a:endParaRPr sz="1000">
              <a:solidFill>
                <a:srgbClr val="000000"/>
              </a:solidFill>
              <a:latin typeface="Arial MT"/>
              <a:ea typeface="Arial MT"/>
              <a:cs typeface="Arial MT"/>
              <a:sym typeface="Arial M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 MT"/>
              <a:ea typeface="Arial MT"/>
              <a:cs typeface="Arial MT"/>
              <a:sym typeface="Arial MT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 MT"/>
              <a:buChar char="●"/>
            </a:pPr>
            <a:r>
              <a:rPr lang="pt-BR" sz="1000">
                <a:solidFill>
                  <a:srgbClr val="000000"/>
                </a:solidFill>
                <a:latin typeface="Arial MT"/>
                <a:ea typeface="Arial MT"/>
                <a:cs typeface="Arial MT"/>
                <a:sym typeface="Arial MT"/>
              </a:rPr>
              <a:t>Remover ícone de música do menu Iniciar.</a:t>
            </a:r>
            <a:endParaRPr sz="1000">
              <a:solidFill>
                <a:srgbClr val="000000"/>
              </a:solidFill>
              <a:latin typeface="Arial MT"/>
              <a:ea typeface="Arial MT"/>
              <a:cs typeface="Arial MT"/>
              <a:sym typeface="Arial MT"/>
            </a:endParaRPr>
          </a:p>
        </p:txBody>
      </p:sp>
      <p:sp>
        <p:nvSpPr>
          <p:cNvPr id="281" name="Google Shape;281;p24"/>
          <p:cNvSpPr txBox="1"/>
          <p:nvPr/>
        </p:nvSpPr>
        <p:spPr>
          <a:xfrm>
            <a:off x="2912550" y="4575325"/>
            <a:ext cx="3808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745490" marR="895350" rtl="0" algn="ctr">
              <a:lnSpc>
                <a:spcPct val="150000"/>
              </a:lnSpc>
              <a:spcBef>
                <a:spcPts val="810"/>
              </a:spcBef>
              <a:spcAft>
                <a:spcPts val="0"/>
              </a:spcAft>
              <a:buNone/>
            </a:pPr>
            <a:r>
              <a:rPr i="1" lang="pt-BR" sz="800">
                <a:latin typeface="Arial MT"/>
                <a:ea typeface="Arial MT"/>
                <a:cs typeface="Arial MT"/>
                <a:sym typeface="Arial MT"/>
              </a:rPr>
              <a:t>Políticas Aplicadas</a:t>
            </a:r>
            <a:r>
              <a:rPr i="1" lang="pt-BR" sz="800">
                <a:latin typeface="Arial MT"/>
                <a:ea typeface="Arial MT"/>
                <a:cs typeface="Arial MT"/>
                <a:sym typeface="Arial MT"/>
              </a:rPr>
              <a:t>. Fonte: autoria própria</a:t>
            </a:r>
            <a:endParaRPr i="1" sz="800"/>
          </a:p>
        </p:txBody>
      </p:sp>
      <p:pic>
        <p:nvPicPr>
          <p:cNvPr id="282" name="Google Shape;28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925" y="2362725"/>
            <a:ext cx="5772150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5"/>
          <p:cNvSpPr txBox="1"/>
          <p:nvPr>
            <p:ph type="title"/>
          </p:nvPr>
        </p:nvSpPr>
        <p:spPr>
          <a:xfrm>
            <a:off x="1297500" y="226900"/>
            <a:ext cx="7038900" cy="4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C212C"/>
                </a:solidFill>
              </a:rPr>
              <a:t>Servidor na </a:t>
            </a:r>
            <a:r>
              <a:rPr lang="pt-BR">
                <a:solidFill>
                  <a:srgbClr val="1C212C"/>
                </a:solidFill>
              </a:rPr>
              <a:t>Nuvem</a:t>
            </a:r>
            <a:r>
              <a:rPr lang="pt-BR">
                <a:solidFill>
                  <a:srgbClr val="1C212C"/>
                </a:solidFill>
              </a:rPr>
              <a:t> da Matriz</a:t>
            </a:r>
            <a:endParaRPr>
              <a:solidFill>
                <a:srgbClr val="1C212C"/>
              </a:solidFill>
            </a:endParaRPr>
          </a:p>
        </p:txBody>
      </p:sp>
      <p:sp>
        <p:nvSpPr>
          <p:cNvPr id="288" name="Google Shape;288;p25"/>
          <p:cNvSpPr txBox="1"/>
          <p:nvPr>
            <p:ph idx="1" type="body"/>
          </p:nvPr>
        </p:nvSpPr>
        <p:spPr>
          <a:xfrm>
            <a:off x="1297500" y="633900"/>
            <a:ext cx="6980700" cy="5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000000"/>
                </a:solidFill>
                <a:latin typeface="Arial MT"/>
                <a:ea typeface="Arial MT"/>
                <a:cs typeface="Arial MT"/>
                <a:sym typeface="Arial MT"/>
              </a:rPr>
              <a:t>VPC manufatura-vpc criada com 2 sub redes públicas e 2 sub redes privadas em 2 zonas de disponibilidade distintas</a:t>
            </a:r>
            <a:endParaRPr sz="1000">
              <a:solidFill>
                <a:srgbClr val="000000"/>
              </a:solidFill>
              <a:latin typeface="Arial MT"/>
              <a:ea typeface="Arial MT"/>
              <a:cs typeface="Arial MT"/>
              <a:sym typeface="Arial MT"/>
            </a:endParaRPr>
          </a:p>
        </p:txBody>
      </p:sp>
      <p:sp>
        <p:nvSpPr>
          <p:cNvPr id="289" name="Google Shape;289;p25"/>
          <p:cNvSpPr txBox="1"/>
          <p:nvPr/>
        </p:nvSpPr>
        <p:spPr>
          <a:xfrm>
            <a:off x="2768400" y="4765200"/>
            <a:ext cx="3607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745490" marR="895350" rtl="0" algn="ctr">
              <a:lnSpc>
                <a:spcPct val="150000"/>
              </a:lnSpc>
              <a:spcBef>
                <a:spcPts val="810"/>
              </a:spcBef>
              <a:spcAft>
                <a:spcPts val="0"/>
              </a:spcAft>
              <a:buNone/>
            </a:pPr>
            <a:r>
              <a:rPr i="1" lang="pt-BR" sz="800">
                <a:latin typeface="Arial MT"/>
                <a:ea typeface="Arial MT"/>
                <a:cs typeface="Arial MT"/>
                <a:sym typeface="Arial MT"/>
              </a:rPr>
              <a:t>Servidor AWS</a:t>
            </a:r>
            <a:r>
              <a:rPr i="1" lang="pt-BR" sz="800">
                <a:latin typeface="Arial MT"/>
                <a:ea typeface="Arial MT"/>
                <a:cs typeface="Arial MT"/>
                <a:sym typeface="Arial MT"/>
              </a:rPr>
              <a:t>. Fonte: autoria própria</a:t>
            </a:r>
            <a:endParaRPr i="1" sz="800"/>
          </a:p>
        </p:txBody>
      </p:sp>
      <p:pic>
        <p:nvPicPr>
          <p:cNvPr id="290" name="Google Shape;29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250" y="1261013"/>
            <a:ext cx="6639400" cy="35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